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56" r:id="rId2"/>
    <p:sldId id="281" r:id="rId3"/>
    <p:sldId id="257" r:id="rId4"/>
    <p:sldId id="258" r:id="rId5"/>
    <p:sldId id="259" r:id="rId6"/>
    <p:sldId id="260" r:id="rId7"/>
    <p:sldId id="261" r:id="rId8"/>
    <p:sldId id="262" r:id="rId9"/>
    <p:sldId id="263" r:id="rId10"/>
    <p:sldId id="264" r:id="rId11"/>
    <p:sldId id="265" r:id="rId12"/>
    <p:sldId id="266" r:id="rId13"/>
    <p:sldId id="267" r:id="rId14"/>
    <p:sldId id="268" r:id="rId15"/>
    <p:sldId id="270" r:id="rId16"/>
    <p:sldId id="271" r:id="rId17"/>
    <p:sldId id="272" r:id="rId18"/>
    <p:sldId id="273" r:id="rId19"/>
    <p:sldId id="274" r:id="rId20"/>
    <p:sldId id="275" r:id="rId21"/>
    <p:sldId id="276" r:id="rId22"/>
    <p:sldId id="277" r:id="rId23"/>
    <p:sldId id="278" r:id="rId24"/>
    <p:sldId id="279" r:id="rId25"/>
    <p:sldId id="280" r:id="rId26"/>
    <p:sldId id="282" r:id="rId27"/>
    <p:sldId id="283" r:id="rId28"/>
    <p:sldId id="284" r:id="rId29"/>
    <p:sldId id="285" r:id="rId30"/>
  </p:sldIdLst>
  <p:sldSz cx="14630400" cy="8229600"/>
  <p:notesSz cx="8229600" cy="14630400"/>
  <p:defaultTextStyle>
    <a:defPPr>
      <a:defRPr lang="es-C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5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1424C"/>
          </a:solidFill>
          <a:ln/>
        </p:spPr>
      </p:sp>
      <p:sp>
        <p:nvSpPr>
          <p:cNvPr id="3" name="Shape 1"/>
          <p:cNvSpPr/>
          <p:nvPr/>
        </p:nvSpPr>
        <p:spPr>
          <a:xfrm>
            <a:off x="0" y="0"/>
            <a:ext cx="14630400" cy="8229600"/>
          </a:xfrm>
          <a:prstGeom prst="rect">
            <a:avLst/>
          </a:prstGeom>
          <a:solidFill>
            <a:srgbClr val="FFFFFF"/>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1.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6.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512213"/>
            <a:ext cx="6704409" cy="1417558"/>
          </a:xfrm>
          <a:prstGeom prst="rect">
            <a:avLst/>
          </a:prstGeom>
          <a:noFill/>
          <a:ln/>
        </p:spPr>
        <p:txBody>
          <a:bodyPr wrap="square" lIns="0" tIns="0" rIns="0" bIns="0" rtlCol="0" anchor="t"/>
          <a:lstStyle/>
          <a:p>
            <a:pPr marL="0" indent="0" algn="l">
              <a:lnSpc>
                <a:spcPts val="5550"/>
              </a:lnSpc>
              <a:buNone/>
            </a:pPr>
            <a:r>
              <a:rPr lang="en-US" sz="4450" b="1" dirty="0">
                <a:solidFill>
                  <a:srgbClr val="19414B"/>
                </a:solidFill>
                <a:latin typeface="Source Sans Pro" panose="020B0503030403020204" pitchFamily="34" charset="0"/>
                <a:ea typeface="Source Sans Pro" panose="020B0503030403020204" pitchFamily="34" charset="0"/>
                <a:cs typeface="Sans Serif Collection" panose="020B0502040504020204" pitchFamily="34" charset="0"/>
              </a:rPr>
              <a:t>¿Qué es una Librería de Tuning Automatizado?</a:t>
            </a:r>
            <a:endParaRPr lang="en-US" sz="4450" dirty="0">
              <a:latin typeface="Source Sans Pro" panose="020B0503030403020204" pitchFamily="34" charset="0"/>
              <a:ea typeface="Source Sans Pro" panose="020B0503030403020204" pitchFamily="34" charset="0"/>
              <a:cs typeface="Sans Serif Collection" panose="020B0502040504020204" pitchFamily="34" charset="0"/>
            </a:endParaRPr>
          </a:p>
        </p:txBody>
      </p:sp>
      <p:sp>
        <p:nvSpPr>
          <p:cNvPr id="4" name="Text 1"/>
          <p:cNvSpPr/>
          <p:nvPr/>
        </p:nvSpPr>
        <p:spPr>
          <a:xfrm>
            <a:off x="6280190" y="3269933"/>
            <a:ext cx="6704409" cy="1451610"/>
          </a:xfrm>
          <a:prstGeom prst="rect">
            <a:avLst/>
          </a:prstGeom>
          <a:noFill/>
          <a:ln/>
        </p:spPr>
        <p:txBody>
          <a:bodyPr wrap="square" lIns="0" tIns="0" rIns="0" bIns="0" rtlCol="0" anchor="t"/>
          <a:lstStyle/>
          <a:p>
            <a:pPr marL="0" indent="0" algn="l">
              <a:lnSpc>
                <a:spcPts val="2850"/>
              </a:lnSpc>
              <a:buNone/>
            </a:pPr>
            <a:r>
              <a:rPr lang="en-US" sz="1750" dirty="0">
                <a:solidFill>
                  <a:srgbClr val="1C1D22"/>
                </a:solidFill>
                <a:latin typeface="Source Sans Pro" pitchFamily="34" charset="0"/>
                <a:ea typeface="Source Sans Pro" pitchFamily="34" charset="-122"/>
                <a:cs typeface="Source Sans Pro" pitchFamily="34" charset="-120"/>
              </a:rPr>
              <a:t>Una librería de tuning automatizado es un conjunto de herramientas que permite buscar automáticamente la mejor combinación de hiperparámetros para un modelo de machine learning, sin necesidad de escribir múltiples ciclos manuales de prueba y error.</a:t>
            </a:r>
            <a:endParaRPr lang="en-US" sz="1750" dirty="0"/>
          </a:p>
        </p:txBody>
      </p:sp>
      <p:sp>
        <p:nvSpPr>
          <p:cNvPr id="5" name="Text 2"/>
          <p:cNvSpPr/>
          <p:nvPr/>
        </p:nvSpPr>
        <p:spPr>
          <a:xfrm>
            <a:off x="6280190" y="4976693"/>
            <a:ext cx="6704409" cy="1088708"/>
          </a:xfrm>
          <a:prstGeom prst="rect">
            <a:avLst/>
          </a:prstGeom>
          <a:noFill/>
          <a:ln/>
        </p:spPr>
        <p:txBody>
          <a:bodyPr wrap="square" lIns="0" tIns="0" rIns="0" bIns="0" rtlCol="0" anchor="t"/>
          <a:lstStyle/>
          <a:p>
            <a:pPr marL="0" indent="0" algn="l">
              <a:lnSpc>
                <a:spcPts val="2850"/>
              </a:lnSpc>
              <a:buNone/>
            </a:pPr>
            <a:r>
              <a:rPr lang="en-US" sz="1750" dirty="0">
                <a:solidFill>
                  <a:srgbClr val="1C1D22"/>
                </a:solidFill>
                <a:latin typeface="Source Sans Pro" pitchFamily="34" charset="0"/>
                <a:ea typeface="Source Sans Pro" pitchFamily="34" charset="-122"/>
                <a:cs typeface="Source Sans Pro" pitchFamily="34" charset="-120"/>
              </a:rPr>
              <a:t>Estas librerías integran algoritmos inteligentes de búsqueda (bayesianos, genéticos, aleatorios), estrategias de validación, y herramientas para registro, visualización y control de experimentos.</a:t>
            </a:r>
            <a:endParaRPr lang="en-US" sz="1750" dirty="0"/>
          </a:p>
        </p:txBody>
      </p:sp>
      <p:sp>
        <p:nvSpPr>
          <p:cNvPr id="6" name="Shape 3"/>
          <p:cNvSpPr/>
          <p:nvPr/>
        </p:nvSpPr>
        <p:spPr>
          <a:xfrm>
            <a:off x="6280190" y="6337459"/>
            <a:ext cx="362903" cy="362903"/>
          </a:xfrm>
          <a:prstGeom prst="roundRect">
            <a:avLst>
              <a:gd name="adj" fmla="val 25194296"/>
            </a:avLst>
          </a:prstGeom>
          <a:noFill/>
          <a:ln w="7620">
            <a:solidFill>
              <a:srgbClr val="FFFFFF"/>
            </a:solidFill>
            <a:prstDash val="solid"/>
          </a:ln>
        </p:spPr>
      </p:sp>
      <p:pic>
        <p:nvPicPr>
          <p:cNvPr id="7" name="Image 1" descr="preencoded.png"/>
          <p:cNvPicPr>
            <a:picLocks noChangeAspect="1"/>
          </p:cNvPicPr>
          <p:nvPr/>
        </p:nvPicPr>
        <p:blipFill>
          <a:blip r:embed="rId4"/>
          <a:stretch>
            <a:fillRect/>
          </a:stretch>
        </p:blipFill>
        <p:spPr>
          <a:xfrm>
            <a:off x="6287810" y="6345079"/>
            <a:ext cx="347663" cy="347663"/>
          </a:xfrm>
          <a:prstGeom prst="rect">
            <a:avLst/>
          </a:prstGeom>
        </p:spPr>
      </p:pic>
      <p:sp>
        <p:nvSpPr>
          <p:cNvPr id="8" name="Text 4"/>
          <p:cNvSpPr/>
          <p:nvPr/>
        </p:nvSpPr>
        <p:spPr>
          <a:xfrm>
            <a:off x="6756440" y="6320552"/>
            <a:ext cx="3947993" cy="396835"/>
          </a:xfrm>
          <a:prstGeom prst="rect">
            <a:avLst/>
          </a:prstGeom>
          <a:noFill/>
          <a:ln/>
        </p:spPr>
        <p:txBody>
          <a:bodyPr wrap="none" lIns="0" tIns="0" rIns="0" bIns="0" rtlCol="0" anchor="t"/>
          <a:lstStyle/>
          <a:p>
            <a:pPr marL="0" indent="0" algn="l">
              <a:lnSpc>
                <a:spcPts val="3100"/>
              </a:lnSpc>
              <a:buNone/>
            </a:pPr>
            <a:r>
              <a:rPr lang="en-US" sz="2200" b="1" dirty="0">
                <a:solidFill>
                  <a:srgbClr val="1C1D22"/>
                </a:solidFill>
                <a:latin typeface="Source Sans Pro Bold" pitchFamily="34" charset="0"/>
                <a:ea typeface="Source Sans Pro Bold" pitchFamily="34" charset="-122"/>
                <a:cs typeface="Source Sans Pro Bold" pitchFamily="34" charset="-120"/>
              </a:rPr>
              <a:t>por Kibernum Capacitación S.A.</a:t>
            </a:r>
            <a:endParaRPr lang="en-US" sz="2200" dirty="0"/>
          </a:p>
        </p:txBody>
      </p:sp>
      <p:pic>
        <p:nvPicPr>
          <p:cNvPr id="9" name="Image 2" descr="preencoded.png"/>
          <p:cNvPicPr>
            <a:picLocks noChangeAspect="1"/>
          </p:cNvPicPr>
          <p:nvPr/>
        </p:nvPicPr>
        <p:blipFill>
          <a:blip r:embed="rId5"/>
          <a:stretch>
            <a:fillRect/>
          </a:stretch>
        </p:blipFill>
        <p:spPr>
          <a:xfrm>
            <a:off x="13213080" y="228600"/>
            <a:ext cx="1188720" cy="38742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693194"/>
          </a:xfrm>
          <a:prstGeom prst="rect">
            <a:avLst/>
          </a:prstGeom>
        </p:spPr>
      </p:pic>
      <p:sp>
        <p:nvSpPr>
          <p:cNvPr id="4" name="Text 1"/>
          <p:cNvSpPr/>
          <p:nvPr/>
        </p:nvSpPr>
        <p:spPr>
          <a:xfrm>
            <a:off x="754023" y="3576280"/>
            <a:ext cx="4408408" cy="538520"/>
          </a:xfrm>
          <a:prstGeom prst="rect">
            <a:avLst/>
          </a:prstGeom>
          <a:noFill/>
          <a:ln/>
        </p:spPr>
        <p:txBody>
          <a:bodyPr wrap="none" lIns="0" tIns="0" rIns="0" bIns="0" rtlCol="0" anchor="t"/>
          <a:lstStyle/>
          <a:p>
            <a:pPr marL="0" indent="0" algn="l">
              <a:lnSpc>
                <a:spcPts val="4200"/>
              </a:lnSpc>
              <a:buNone/>
            </a:pPr>
            <a:r>
              <a:rPr lang="en-US" sz="480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Preguntas embebidas</a:t>
            </a:r>
            <a:endParaRPr lang="en-US" sz="4800" dirty="0">
              <a:latin typeface="Source Sans Pro" panose="020B0503030403020204" pitchFamily="34" charset="0"/>
              <a:ea typeface="Source Sans Pro" panose="020B0503030403020204" pitchFamily="34" charset="0"/>
            </a:endParaRPr>
          </a:p>
        </p:txBody>
      </p:sp>
      <p:sp>
        <p:nvSpPr>
          <p:cNvPr id="5" name="Shape 2"/>
          <p:cNvSpPr/>
          <p:nvPr/>
        </p:nvSpPr>
        <p:spPr>
          <a:xfrm>
            <a:off x="754023" y="4590403"/>
            <a:ext cx="4230529" cy="1822847"/>
          </a:xfrm>
          <a:prstGeom prst="roundRect">
            <a:avLst>
              <a:gd name="adj" fmla="val 4964"/>
            </a:avLst>
          </a:prstGeom>
          <a:solidFill>
            <a:srgbClr val="00424C"/>
          </a:solidFill>
          <a:ln w="22860">
            <a:solidFill>
              <a:srgbClr val="195B65"/>
            </a:solidFill>
            <a:prstDash val="solid"/>
          </a:ln>
        </p:spPr>
      </p:sp>
      <p:sp>
        <p:nvSpPr>
          <p:cNvPr id="6" name="Text 3"/>
          <p:cNvSpPr/>
          <p:nvPr/>
        </p:nvSpPr>
        <p:spPr>
          <a:xfrm>
            <a:off x="992267" y="4828647"/>
            <a:ext cx="3754041" cy="1346359"/>
          </a:xfrm>
          <a:prstGeom prst="rect">
            <a:avLst/>
          </a:prstGeom>
          <a:noFill/>
          <a:ln/>
        </p:spPr>
        <p:txBody>
          <a:bodyPr wrap="square" lIns="0" tIns="0" rIns="0" bIns="0" rtlCol="0" anchor="t"/>
          <a:lstStyle/>
          <a:p>
            <a:pPr marL="0" indent="0" algn="l">
              <a:lnSpc>
                <a:spcPts val="2650"/>
              </a:lnSpc>
              <a:buNone/>
            </a:pPr>
            <a:r>
              <a:rPr lang="en-US" sz="2100" b="1" dirty="0">
                <a:solidFill>
                  <a:srgbClr val="FFFFFF"/>
                </a:solidFill>
                <a:latin typeface="Source Sans Pro" panose="020B0503030403020204" pitchFamily="34" charset="0"/>
                <a:ea typeface="Source Sans Pro" panose="020B0503030403020204" pitchFamily="34" charset="0"/>
                <a:cs typeface="Gilroy-ExtraBoldItalic Extra Bold" pitchFamily="34" charset="-120"/>
              </a:rPr>
              <a:t>¿Qué impacto tiene la paralelización del tuning en equipos con múltiples GPUs o núcleos?</a:t>
            </a:r>
            <a:endParaRPr lang="en-US" sz="2100" dirty="0">
              <a:latin typeface="Source Sans Pro" panose="020B0503030403020204" pitchFamily="34" charset="0"/>
              <a:ea typeface="Source Sans Pro" panose="020B0503030403020204" pitchFamily="34" charset="0"/>
            </a:endParaRPr>
          </a:p>
        </p:txBody>
      </p:sp>
      <p:sp>
        <p:nvSpPr>
          <p:cNvPr id="7" name="Shape 4"/>
          <p:cNvSpPr/>
          <p:nvPr/>
        </p:nvSpPr>
        <p:spPr>
          <a:xfrm>
            <a:off x="5199936" y="4590403"/>
            <a:ext cx="4230529" cy="1822847"/>
          </a:xfrm>
          <a:prstGeom prst="roundRect">
            <a:avLst>
              <a:gd name="adj" fmla="val 4964"/>
            </a:avLst>
          </a:prstGeom>
          <a:solidFill>
            <a:srgbClr val="CADCD8"/>
          </a:solidFill>
          <a:ln w="22860">
            <a:solidFill>
              <a:srgbClr val="B0C2BE"/>
            </a:solidFill>
            <a:prstDash val="solid"/>
          </a:ln>
        </p:spPr>
      </p:sp>
      <p:sp>
        <p:nvSpPr>
          <p:cNvPr id="8" name="Text 5"/>
          <p:cNvSpPr/>
          <p:nvPr/>
        </p:nvSpPr>
        <p:spPr>
          <a:xfrm>
            <a:off x="5438180" y="4828647"/>
            <a:ext cx="3754041" cy="1346359"/>
          </a:xfrm>
          <a:prstGeom prst="rect">
            <a:avLst/>
          </a:prstGeom>
          <a:noFill/>
          <a:ln/>
        </p:spPr>
        <p:txBody>
          <a:bodyPr wrap="square" lIns="0" tIns="0" rIns="0" bIns="0" rtlCol="0" anchor="t"/>
          <a:lstStyle/>
          <a:p>
            <a:pPr marL="0" indent="0" algn="l">
              <a:lnSpc>
                <a:spcPts val="2650"/>
              </a:lnSpc>
              <a:buNone/>
            </a:pPr>
            <a:r>
              <a:rPr lang="en-US" sz="2100" b="1" dirty="0">
                <a:solidFill>
                  <a:srgbClr val="000000"/>
                </a:solidFill>
                <a:latin typeface="Source Sans Pro" panose="020B0503030403020204" pitchFamily="34" charset="0"/>
                <a:ea typeface="Source Sans Pro" panose="020B0503030403020204" pitchFamily="34" charset="0"/>
                <a:cs typeface="Gilroy-ExtraBoldItalic Extra Bold" pitchFamily="34" charset="-120"/>
              </a:rPr>
              <a:t>¿Crees que estas librerías podrían integrarse fácilmente en pipelines de ML existentes?</a:t>
            </a:r>
            <a:endParaRPr lang="en-US" sz="2100" dirty="0">
              <a:latin typeface="Source Sans Pro" panose="020B0503030403020204" pitchFamily="34" charset="0"/>
              <a:ea typeface="Source Sans Pro" panose="020B0503030403020204" pitchFamily="34" charset="0"/>
            </a:endParaRPr>
          </a:p>
        </p:txBody>
      </p:sp>
      <p:sp>
        <p:nvSpPr>
          <p:cNvPr id="9" name="Shape 6"/>
          <p:cNvSpPr/>
          <p:nvPr/>
        </p:nvSpPr>
        <p:spPr>
          <a:xfrm>
            <a:off x="9645848" y="4590403"/>
            <a:ext cx="4230529" cy="1822847"/>
          </a:xfrm>
          <a:prstGeom prst="roundRect">
            <a:avLst>
              <a:gd name="adj" fmla="val 4964"/>
            </a:avLst>
          </a:prstGeom>
          <a:solidFill>
            <a:srgbClr val="B9AAD4"/>
          </a:solidFill>
          <a:ln w="22860">
            <a:solidFill>
              <a:srgbClr val="9F90BA"/>
            </a:solidFill>
            <a:prstDash val="solid"/>
          </a:ln>
        </p:spPr>
      </p:sp>
      <p:sp>
        <p:nvSpPr>
          <p:cNvPr id="10" name="Text 7"/>
          <p:cNvSpPr/>
          <p:nvPr/>
        </p:nvSpPr>
        <p:spPr>
          <a:xfrm>
            <a:off x="9884093" y="4828647"/>
            <a:ext cx="3754041" cy="1009769"/>
          </a:xfrm>
          <a:prstGeom prst="rect">
            <a:avLst/>
          </a:prstGeom>
          <a:noFill/>
          <a:ln/>
        </p:spPr>
        <p:txBody>
          <a:bodyPr wrap="square" lIns="0" tIns="0" rIns="0" bIns="0" rtlCol="0" anchor="t"/>
          <a:lstStyle/>
          <a:p>
            <a:pPr marL="0" indent="0" algn="l">
              <a:lnSpc>
                <a:spcPts val="2650"/>
              </a:lnSpc>
              <a:buNone/>
            </a:pPr>
            <a:r>
              <a:rPr lang="en-US" sz="2100" b="1" dirty="0">
                <a:solidFill>
                  <a:srgbClr val="000000"/>
                </a:solidFill>
                <a:latin typeface="Source Sans Pro" panose="020B0503030403020204" pitchFamily="34" charset="0"/>
                <a:ea typeface="Source Sans Pro" panose="020B0503030403020204" pitchFamily="34" charset="0"/>
                <a:cs typeface="Gilroy-ExtraBoldItalic Extra Bold" pitchFamily="34" charset="-120"/>
              </a:rPr>
              <a:t>¿Qué valor aporta el registro automático de resultados para la toma de decisiones?</a:t>
            </a:r>
            <a:endParaRPr lang="en-US" sz="2100" dirty="0">
              <a:latin typeface="Source Sans Pro" panose="020B0503030403020204" pitchFamily="34" charset="0"/>
              <a:ea typeface="Source Sans Pro" panose="020B0503030403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1920478"/>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Librería Optuna</a:t>
            </a:r>
            <a:endParaRPr lang="en-US" sz="4450" dirty="0">
              <a:latin typeface="Source Sans Pro" panose="020B0503030403020204" pitchFamily="34" charset="0"/>
              <a:ea typeface="Source Sans Pro" panose="020B0503030403020204" pitchFamily="34" charset="0"/>
            </a:endParaRPr>
          </a:p>
        </p:txBody>
      </p:sp>
      <p:sp>
        <p:nvSpPr>
          <p:cNvPr id="4" name="Text 1"/>
          <p:cNvSpPr/>
          <p:nvPr/>
        </p:nvSpPr>
        <p:spPr>
          <a:xfrm>
            <a:off x="6280190" y="2969419"/>
            <a:ext cx="5653087" cy="566976"/>
          </a:xfrm>
          <a:prstGeom prst="rect">
            <a:avLst/>
          </a:prstGeom>
          <a:noFill/>
          <a:ln/>
        </p:spPr>
        <p:txBody>
          <a:bodyPr wrap="none" lIns="0" tIns="0" rIns="0" bIns="0" rtlCol="0" anchor="t"/>
          <a:lstStyle/>
          <a:p>
            <a:pPr marL="0" indent="0" algn="l">
              <a:lnSpc>
                <a:spcPts val="4450"/>
              </a:lnSpc>
              <a:buNone/>
            </a:pPr>
            <a:r>
              <a:rPr lang="en-US" sz="355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Características Principales</a:t>
            </a:r>
            <a:endParaRPr lang="en-US" sz="3550" dirty="0">
              <a:latin typeface="Source Sans Pro" panose="020B0503030403020204" pitchFamily="34" charset="0"/>
              <a:ea typeface="Source Sans Pro" panose="020B0503030403020204" pitchFamily="34" charset="0"/>
            </a:endParaRPr>
          </a:p>
        </p:txBody>
      </p:sp>
      <p:sp>
        <p:nvSpPr>
          <p:cNvPr id="5" name="Text 2"/>
          <p:cNvSpPr/>
          <p:nvPr/>
        </p:nvSpPr>
        <p:spPr>
          <a:xfrm>
            <a:off x="6280190" y="3876556"/>
            <a:ext cx="6704409" cy="1088708"/>
          </a:xfrm>
          <a:prstGeom prst="rect">
            <a:avLst/>
          </a:prstGeom>
          <a:noFill/>
          <a:ln/>
        </p:spPr>
        <p:txBody>
          <a:bodyPr wrap="square" lIns="0" tIns="0" rIns="0" bIns="0" rtlCol="0" anchor="t"/>
          <a:lstStyle/>
          <a:p>
            <a:pPr marL="0" indent="0" algn="l">
              <a:lnSpc>
                <a:spcPts val="2850"/>
              </a:lnSpc>
              <a:buNone/>
            </a:pPr>
            <a:r>
              <a:rPr lang="en-US" sz="1750" dirty="0">
                <a:solidFill>
                  <a:srgbClr val="1C1D22"/>
                </a:solidFill>
                <a:latin typeface="Source Sans Pro" pitchFamily="34" charset="0"/>
                <a:ea typeface="Source Sans Pro" pitchFamily="34" charset="-122"/>
                <a:cs typeface="Source Sans Pro" pitchFamily="34" charset="-120"/>
              </a:rPr>
              <a:t>Optuna es una librería open-source diseñada para la optimización eficiente de hiperparámetros mediante técnicas como TPE (Tree-structured Parzen Estimator) y pruning inteligente.</a:t>
            </a:r>
            <a:endParaRPr lang="en-US" sz="1750" dirty="0"/>
          </a:p>
        </p:txBody>
      </p:sp>
      <p:sp>
        <p:nvSpPr>
          <p:cNvPr id="6" name="Text 3"/>
          <p:cNvSpPr/>
          <p:nvPr/>
        </p:nvSpPr>
        <p:spPr>
          <a:xfrm>
            <a:off x="6280190" y="5220414"/>
            <a:ext cx="6704409" cy="1088708"/>
          </a:xfrm>
          <a:prstGeom prst="rect">
            <a:avLst/>
          </a:prstGeom>
          <a:noFill/>
          <a:ln/>
        </p:spPr>
        <p:txBody>
          <a:bodyPr wrap="square" lIns="0" tIns="0" rIns="0" bIns="0" rtlCol="0" anchor="t"/>
          <a:lstStyle/>
          <a:p>
            <a:pPr marL="0" indent="0" algn="l">
              <a:lnSpc>
                <a:spcPts val="2850"/>
              </a:lnSpc>
              <a:buNone/>
            </a:pPr>
            <a:r>
              <a:rPr lang="en-US" sz="1750" dirty="0">
                <a:solidFill>
                  <a:srgbClr val="1C1D22"/>
                </a:solidFill>
                <a:latin typeface="Source Sans Pro" pitchFamily="34" charset="0"/>
                <a:ea typeface="Source Sans Pro" pitchFamily="34" charset="-122"/>
                <a:cs typeface="Source Sans Pro" pitchFamily="34" charset="-120"/>
              </a:rPr>
              <a:t>Su objetivo es ser rápida, intuitiva y altamente personalizable, con soporte completo para integración en entornos productivos y pipelines automatizados.</a:t>
            </a:r>
            <a:endParaRPr lang="en-US" sz="1750" dirty="0"/>
          </a:p>
        </p:txBody>
      </p:sp>
      <p:pic>
        <p:nvPicPr>
          <p:cNvPr id="7" name="Image 1" descr="preencoded.png"/>
          <p:cNvPicPr>
            <a:picLocks noChangeAspect="1"/>
          </p:cNvPicPr>
          <p:nvPr/>
        </p:nvPicPr>
        <p:blipFill>
          <a:blip r:embed="rId4"/>
          <a:stretch>
            <a:fillRect/>
          </a:stretch>
        </p:blipFill>
        <p:spPr>
          <a:xfrm>
            <a:off x="13213080" y="228600"/>
            <a:ext cx="1188720" cy="387429"/>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4958"/>
          </a:xfrm>
          <a:prstGeom prst="rect">
            <a:avLst/>
          </a:prstGeom>
        </p:spPr>
      </p:pic>
      <p:sp>
        <p:nvSpPr>
          <p:cNvPr id="4" name="Text 1"/>
          <p:cNvSpPr/>
          <p:nvPr/>
        </p:nvSpPr>
        <p:spPr>
          <a:xfrm>
            <a:off x="675442" y="979646"/>
            <a:ext cx="3860244" cy="482441"/>
          </a:xfrm>
          <a:prstGeom prst="rect">
            <a:avLst/>
          </a:prstGeom>
          <a:noFill/>
          <a:ln/>
        </p:spPr>
        <p:txBody>
          <a:bodyPr wrap="none" lIns="0" tIns="0" rIns="0" bIns="0" rtlCol="0" anchor="t"/>
          <a:lstStyle/>
          <a:p>
            <a:pPr marL="0" indent="0" algn="l">
              <a:lnSpc>
                <a:spcPts val="3750"/>
              </a:lnSpc>
              <a:buNone/>
            </a:pPr>
            <a:r>
              <a:rPr lang="en-US" sz="440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Características clave</a:t>
            </a:r>
            <a:endParaRPr lang="en-US" sz="4400" dirty="0">
              <a:latin typeface="Source Sans Pro" panose="020B0503030403020204" pitchFamily="34" charset="0"/>
              <a:ea typeface="Source Sans Pro" panose="020B0503030403020204" pitchFamily="34" charset="0"/>
            </a:endParaRPr>
          </a:p>
        </p:txBody>
      </p:sp>
      <p:sp>
        <p:nvSpPr>
          <p:cNvPr id="5" name="Shape 2"/>
          <p:cNvSpPr/>
          <p:nvPr/>
        </p:nvSpPr>
        <p:spPr>
          <a:xfrm>
            <a:off x="675442" y="2195274"/>
            <a:ext cx="7793117" cy="5508903"/>
          </a:xfrm>
          <a:prstGeom prst="roundRect">
            <a:avLst>
              <a:gd name="adj" fmla="val 1472"/>
            </a:avLst>
          </a:prstGeom>
          <a:noFill/>
          <a:ln w="7620">
            <a:solidFill>
              <a:srgbClr val="000000">
                <a:alpha val="8000"/>
              </a:srgbClr>
            </a:solidFill>
            <a:prstDash val="solid"/>
          </a:ln>
        </p:spPr>
      </p:sp>
      <p:sp>
        <p:nvSpPr>
          <p:cNvPr id="6" name="Shape 3"/>
          <p:cNvSpPr/>
          <p:nvPr/>
        </p:nvSpPr>
        <p:spPr>
          <a:xfrm>
            <a:off x="683062" y="2202894"/>
            <a:ext cx="7777877" cy="1172885"/>
          </a:xfrm>
          <a:prstGeom prst="rect">
            <a:avLst/>
          </a:prstGeom>
          <a:solidFill>
            <a:srgbClr val="FFFFFF">
              <a:alpha val="4000"/>
            </a:srgbClr>
          </a:solidFill>
          <a:ln/>
        </p:spPr>
      </p:sp>
      <p:sp>
        <p:nvSpPr>
          <p:cNvPr id="7" name="Text 4"/>
          <p:cNvSpPr/>
          <p:nvPr/>
        </p:nvSpPr>
        <p:spPr>
          <a:xfrm>
            <a:off x="876062" y="2326243"/>
            <a:ext cx="3499128" cy="308729"/>
          </a:xfrm>
          <a:prstGeom prst="rect">
            <a:avLst/>
          </a:prstGeom>
          <a:noFill/>
          <a:ln/>
        </p:spPr>
        <p:txBody>
          <a:bodyPr wrap="none" lIns="0" tIns="0" rIns="0" bIns="0" rtlCol="0" anchor="t"/>
          <a:lstStyle/>
          <a:p>
            <a:pPr marL="0" indent="0" algn="l">
              <a:lnSpc>
                <a:spcPts val="2400"/>
              </a:lnSpc>
              <a:buNone/>
            </a:pPr>
            <a:r>
              <a:rPr lang="en-US" sz="1500" dirty="0">
                <a:solidFill>
                  <a:srgbClr val="1C1D22"/>
                </a:solidFill>
                <a:latin typeface="Source Sans Pro" pitchFamily="34" charset="0"/>
                <a:ea typeface="Source Sans Pro" pitchFamily="34" charset="-122"/>
                <a:cs typeface="Source Sans Pro" pitchFamily="34" charset="-120"/>
              </a:rPr>
              <a:t>Define-by-run</a:t>
            </a:r>
            <a:endParaRPr lang="en-US" sz="1500" dirty="0"/>
          </a:p>
        </p:txBody>
      </p:sp>
      <p:sp>
        <p:nvSpPr>
          <p:cNvPr id="8" name="Text 5"/>
          <p:cNvSpPr/>
          <p:nvPr/>
        </p:nvSpPr>
        <p:spPr>
          <a:xfrm>
            <a:off x="4768810" y="2326243"/>
            <a:ext cx="3499128" cy="926187"/>
          </a:xfrm>
          <a:prstGeom prst="rect">
            <a:avLst/>
          </a:prstGeom>
          <a:noFill/>
          <a:ln/>
        </p:spPr>
        <p:txBody>
          <a:bodyPr wrap="square" lIns="0" tIns="0" rIns="0" bIns="0" rtlCol="0" anchor="t"/>
          <a:lstStyle/>
          <a:p>
            <a:pPr marL="0" indent="0" algn="l">
              <a:lnSpc>
                <a:spcPts val="2400"/>
              </a:lnSpc>
              <a:buNone/>
            </a:pPr>
            <a:r>
              <a:rPr lang="en-US" sz="1500" dirty="0">
                <a:solidFill>
                  <a:srgbClr val="1C1D22"/>
                </a:solidFill>
                <a:latin typeface="Source Sans Pro" pitchFamily="34" charset="0"/>
                <a:ea typeface="Source Sans Pro" pitchFamily="34" charset="-122"/>
                <a:cs typeface="Source Sans Pro" pitchFamily="34" charset="-120"/>
              </a:rPr>
              <a:t>El espacio de búsqueda se define dinámicamente dentro de la función objetivo</a:t>
            </a:r>
            <a:endParaRPr lang="en-US" sz="1500" dirty="0"/>
          </a:p>
        </p:txBody>
      </p:sp>
      <p:sp>
        <p:nvSpPr>
          <p:cNvPr id="9" name="Shape 6"/>
          <p:cNvSpPr/>
          <p:nvPr/>
        </p:nvSpPr>
        <p:spPr>
          <a:xfrm>
            <a:off x="683062" y="3375779"/>
            <a:ext cx="7777877" cy="864156"/>
          </a:xfrm>
          <a:prstGeom prst="rect">
            <a:avLst/>
          </a:prstGeom>
          <a:solidFill>
            <a:srgbClr val="000000">
              <a:alpha val="4000"/>
            </a:srgbClr>
          </a:solidFill>
          <a:ln/>
        </p:spPr>
      </p:sp>
      <p:sp>
        <p:nvSpPr>
          <p:cNvPr id="10" name="Text 7"/>
          <p:cNvSpPr/>
          <p:nvPr/>
        </p:nvSpPr>
        <p:spPr>
          <a:xfrm>
            <a:off x="876062" y="3499128"/>
            <a:ext cx="3499128" cy="308729"/>
          </a:xfrm>
          <a:prstGeom prst="rect">
            <a:avLst/>
          </a:prstGeom>
          <a:noFill/>
          <a:ln/>
        </p:spPr>
        <p:txBody>
          <a:bodyPr wrap="none" lIns="0" tIns="0" rIns="0" bIns="0" rtlCol="0" anchor="t"/>
          <a:lstStyle/>
          <a:p>
            <a:pPr marL="0" indent="0" algn="l">
              <a:lnSpc>
                <a:spcPts val="2400"/>
              </a:lnSpc>
              <a:buNone/>
            </a:pPr>
            <a:r>
              <a:rPr lang="en-US" sz="1500" dirty="0">
                <a:solidFill>
                  <a:srgbClr val="1C1D22"/>
                </a:solidFill>
                <a:latin typeface="Source Sans Pro" pitchFamily="34" charset="0"/>
                <a:ea typeface="Source Sans Pro" pitchFamily="34" charset="-122"/>
                <a:cs typeface="Source Sans Pro" pitchFamily="34" charset="-120"/>
              </a:rPr>
              <a:t>Optimización bayesiana</a:t>
            </a:r>
            <a:endParaRPr lang="en-US" sz="1500" dirty="0"/>
          </a:p>
        </p:txBody>
      </p:sp>
      <p:sp>
        <p:nvSpPr>
          <p:cNvPr id="11" name="Text 8"/>
          <p:cNvSpPr/>
          <p:nvPr/>
        </p:nvSpPr>
        <p:spPr>
          <a:xfrm>
            <a:off x="4768810" y="3499128"/>
            <a:ext cx="3499128" cy="617458"/>
          </a:xfrm>
          <a:prstGeom prst="rect">
            <a:avLst/>
          </a:prstGeom>
          <a:noFill/>
          <a:ln/>
        </p:spPr>
        <p:txBody>
          <a:bodyPr wrap="square" lIns="0" tIns="0" rIns="0" bIns="0" rtlCol="0" anchor="t"/>
          <a:lstStyle/>
          <a:p>
            <a:pPr marL="0" indent="0" algn="l">
              <a:lnSpc>
                <a:spcPts val="2400"/>
              </a:lnSpc>
              <a:buNone/>
            </a:pPr>
            <a:r>
              <a:rPr lang="en-US" sz="1500" dirty="0">
                <a:solidFill>
                  <a:srgbClr val="1C1D22"/>
                </a:solidFill>
                <a:latin typeface="Source Sans Pro" pitchFamily="34" charset="0"/>
                <a:ea typeface="Source Sans Pro" pitchFamily="34" charset="-122"/>
                <a:cs typeface="Source Sans Pro" pitchFamily="34" charset="-120"/>
              </a:rPr>
              <a:t>Usa TPE como algoritmo de búsqueda por defecto</a:t>
            </a:r>
            <a:endParaRPr lang="en-US" sz="1500" dirty="0"/>
          </a:p>
        </p:txBody>
      </p:sp>
      <p:sp>
        <p:nvSpPr>
          <p:cNvPr id="12" name="Shape 9"/>
          <p:cNvSpPr/>
          <p:nvPr/>
        </p:nvSpPr>
        <p:spPr>
          <a:xfrm>
            <a:off x="683062" y="4239935"/>
            <a:ext cx="7777877" cy="864156"/>
          </a:xfrm>
          <a:prstGeom prst="rect">
            <a:avLst/>
          </a:prstGeom>
          <a:solidFill>
            <a:srgbClr val="FFFFFF">
              <a:alpha val="4000"/>
            </a:srgbClr>
          </a:solidFill>
          <a:ln/>
        </p:spPr>
      </p:sp>
      <p:sp>
        <p:nvSpPr>
          <p:cNvPr id="13" name="Text 10"/>
          <p:cNvSpPr/>
          <p:nvPr/>
        </p:nvSpPr>
        <p:spPr>
          <a:xfrm>
            <a:off x="876062" y="4363283"/>
            <a:ext cx="3499128" cy="308729"/>
          </a:xfrm>
          <a:prstGeom prst="rect">
            <a:avLst/>
          </a:prstGeom>
          <a:noFill/>
          <a:ln/>
        </p:spPr>
        <p:txBody>
          <a:bodyPr wrap="none" lIns="0" tIns="0" rIns="0" bIns="0" rtlCol="0" anchor="t"/>
          <a:lstStyle/>
          <a:p>
            <a:pPr marL="0" indent="0" algn="l">
              <a:lnSpc>
                <a:spcPts val="2400"/>
              </a:lnSpc>
              <a:buNone/>
            </a:pPr>
            <a:r>
              <a:rPr lang="en-US" sz="1500" dirty="0">
                <a:solidFill>
                  <a:srgbClr val="1C1D22"/>
                </a:solidFill>
                <a:latin typeface="Source Sans Pro" pitchFamily="34" charset="0"/>
                <a:ea typeface="Source Sans Pro" pitchFamily="34" charset="-122"/>
                <a:cs typeface="Source Sans Pro" pitchFamily="34" charset="-120"/>
              </a:rPr>
              <a:t>Pruning automático</a:t>
            </a:r>
            <a:endParaRPr lang="en-US" sz="1500" dirty="0"/>
          </a:p>
        </p:txBody>
      </p:sp>
      <p:sp>
        <p:nvSpPr>
          <p:cNvPr id="14" name="Text 11"/>
          <p:cNvSpPr/>
          <p:nvPr/>
        </p:nvSpPr>
        <p:spPr>
          <a:xfrm>
            <a:off x="4768810" y="4363283"/>
            <a:ext cx="3499128" cy="617458"/>
          </a:xfrm>
          <a:prstGeom prst="rect">
            <a:avLst/>
          </a:prstGeom>
          <a:noFill/>
          <a:ln/>
        </p:spPr>
        <p:txBody>
          <a:bodyPr wrap="square" lIns="0" tIns="0" rIns="0" bIns="0" rtlCol="0" anchor="t"/>
          <a:lstStyle/>
          <a:p>
            <a:pPr marL="0" indent="0" algn="l">
              <a:lnSpc>
                <a:spcPts val="2400"/>
              </a:lnSpc>
              <a:buNone/>
            </a:pPr>
            <a:r>
              <a:rPr lang="en-US" sz="1500" dirty="0">
                <a:solidFill>
                  <a:srgbClr val="1C1D22"/>
                </a:solidFill>
                <a:latin typeface="Source Sans Pro" pitchFamily="34" charset="0"/>
                <a:ea typeface="Source Sans Pro" pitchFamily="34" charset="-122"/>
                <a:cs typeface="Source Sans Pro" pitchFamily="34" charset="-120"/>
              </a:rPr>
              <a:t>Detiene ensayos poco prometedores automáticamente</a:t>
            </a:r>
            <a:endParaRPr lang="en-US" sz="1500" dirty="0"/>
          </a:p>
        </p:txBody>
      </p:sp>
      <p:sp>
        <p:nvSpPr>
          <p:cNvPr id="15" name="Shape 12"/>
          <p:cNvSpPr/>
          <p:nvPr/>
        </p:nvSpPr>
        <p:spPr>
          <a:xfrm>
            <a:off x="683062" y="5104090"/>
            <a:ext cx="7777877" cy="864156"/>
          </a:xfrm>
          <a:prstGeom prst="rect">
            <a:avLst/>
          </a:prstGeom>
          <a:solidFill>
            <a:srgbClr val="000000">
              <a:alpha val="4000"/>
            </a:srgbClr>
          </a:solidFill>
          <a:ln/>
        </p:spPr>
      </p:sp>
      <p:sp>
        <p:nvSpPr>
          <p:cNvPr id="16" name="Text 13"/>
          <p:cNvSpPr/>
          <p:nvPr/>
        </p:nvSpPr>
        <p:spPr>
          <a:xfrm>
            <a:off x="876062" y="5227439"/>
            <a:ext cx="3499128" cy="308729"/>
          </a:xfrm>
          <a:prstGeom prst="rect">
            <a:avLst/>
          </a:prstGeom>
          <a:noFill/>
          <a:ln/>
        </p:spPr>
        <p:txBody>
          <a:bodyPr wrap="none" lIns="0" tIns="0" rIns="0" bIns="0" rtlCol="0" anchor="t"/>
          <a:lstStyle/>
          <a:p>
            <a:pPr marL="0" indent="0" algn="l">
              <a:lnSpc>
                <a:spcPts val="2400"/>
              </a:lnSpc>
              <a:buNone/>
            </a:pPr>
            <a:r>
              <a:rPr lang="en-US" sz="1500" dirty="0">
                <a:solidFill>
                  <a:srgbClr val="1C1D22"/>
                </a:solidFill>
                <a:latin typeface="Source Sans Pro" pitchFamily="34" charset="0"/>
                <a:ea typeface="Source Sans Pro" pitchFamily="34" charset="-122"/>
                <a:cs typeface="Source Sans Pro" pitchFamily="34" charset="-120"/>
              </a:rPr>
              <a:t>Visualización integrada</a:t>
            </a:r>
            <a:endParaRPr lang="en-US" sz="1500" dirty="0"/>
          </a:p>
        </p:txBody>
      </p:sp>
      <p:sp>
        <p:nvSpPr>
          <p:cNvPr id="17" name="Text 14"/>
          <p:cNvSpPr/>
          <p:nvPr/>
        </p:nvSpPr>
        <p:spPr>
          <a:xfrm>
            <a:off x="4768810" y="5227439"/>
            <a:ext cx="3499128" cy="617458"/>
          </a:xfrm>
          <a:prstGeom prst="rect">
            <a:avLst/>
          </a:prstGeom>
          <a:noFill/>
          <a:ln/>
        </p:spPr>
        <p:txBody>
          <a:bodyPr wrap="square" lIns="0" tIns="0" rIns="0" bIns="0" rtlCol="0" anchor="t"/>
          <a:lstStyle/>
          <a:p>
            <a:pPr marL="0" indent="0" algn="l">
              <a:lnSpc>
                <a:spcPts val="2400"/>
              </a:lnSpc>
              <a:buNone/>
            </a:pPr>
            <a:r>
              <a:rPr lang="en-US" sz="1500" dirty="0">
                <a:solidFill>
                  <a:srgbClr val="1C1D22"/>
                </a:solidFill>
                <a:latin typeface="Source Sans Pro" pitchFamily="34" charset="0"/>
                <a:ea typeface="Source Sans Pro" pitchFamily="34" charset="-122"/>
                <a:cs typeface="Source Sans Pro" pitchFamily="34" charset="-120"/>
              </a:rPr>
              <a:t>Gráficas de convergencia, importancia de parámetros y evolución</a:t>
            </a:r>
            <a:endParaRPr lang="en-US" sz="1500" dirty="0"/>
          </a:p>
        </p:txBody>
      </p:sp>
      <p:sp>
        <p:nvSpPr>
          <p:cNvPr id="18" name="Shape 15"/>
          <p:cNvSpPr/>
          <p:nvPr/>
        </p:nvSpPr>
        <p:spPr>
          <a:xfrm>
            <a:off x="683062" y="5968246"/>
            <a:ext cx="7777877" cy="864156"/>
          </a:xfrm>
          <a:prstGeom prst="rect">
            <a:avLst/>
          </a:prstGeom>
          <a:solidFill>
            <a:srgbClr val="FFFFFF">
              <a:alpha val="4000"/>
            </a:srgbClr>
          </a:solidFill>
          <a:ln/>
        </p:spPr>
      </p:sp>
      <p:sp>
        <p:nvSpPr>
          <p:cNvPr id="19" name="Text 16"/>
          <p:cNvSpPr/>
          <p:nvPr/>
        </p:nvSpPr>
        <p:spPr>
          <a:xfrm>
            <a:off x="876062" y="6091595"/>
            <a:ext cx="3499128" cy="308729"/>
          </a:xfrm>
          <a:prstGeom prst="rect">
            <a:avLst/>
          </a:prstGeom>
          <a:noFill/>
          <a:ln/>
        </p:spPr>
        <p:txBody>
          <a:bodyPr wrap="none" lIns="0" tIns="0" rIns="0" bIns="0" rtlCol="0" anchor="t"/>
          <a:lstStyle/>
          <a:p>
            <a:pPr marL="0" indent="0" algn="l">
              <a:lnSpc>
                <a:spcPts val="2400"/>
              </a:lnSpc>
              <a:buNone/>
            </a:pPr>
            <a:r>
              <a:rPr lang="en-US" sz="1500" dirty="0">
                <a:solidFill>
                  <a:srgbClr val="1C1D22"/>
                </a:solidFill>
                <a:latin typeface="Source Sans Pro" pitchFamily="34" charset="0"/>
                <a:ea typeface="Source Sans Pro" pitchFamily="34" charset="-122"/>
                <a:cs typeface="Source Sans Pro" pitchFamily="34" charset="-120"/>
              </a:rPr>
              <a:t>Integración amplia</a:t>
            </a:r>
            <a:endParaRPr lang="en-US" sz="1500" dirty="0"/>
          </a:p>
        </p:txBody>
      </p:sp>
      <p:sp>
        <p:nvSpPr>
          <p:cNvPr id="20" name="Text 17"/>
          <p:cNvSpPr/>
          <p:nvPr/>
        </p:nvSpPr>
        <p:spPr>
          <a:xfrm>
            <a:off x="4768810" y="6091595"/>
            <a:ext cx="3499128" cy="617458"/>
          </a:xfrm>
          <a:prstGeom prst="rect">
            <a:avLst/>
          </a:prstGeom>
          <a:noFill/>
          <a:ln/>
        </p:spPr>
        <p:txBody>
          <a:bodyPr wrap="square" lIns="0" tIns="0" rIns="0" bIns="0" rtlCol="0" anchor="t"/>
          <a:lstStyle/>
          <a:p>
            <a:pPr marL="0" indent="0" algn="l">
              <a:lnSpc>
                <a:spcPts val="2400"/>
              </a:lnSpc>
              <a:buNone/>
            </a:pPr>
            <a:r>
              <a:rPr lang="en-US" sz="1500" dirty="0">
                <a:solidFill>
                  <a:srgbClr val="1C1D22"/>
                </a:solidFill>
                <a:latin typeface="Source Sans Pro" pitchFamily="34" charset="0"/>
                <a:ea typeface="Source Sans Pro" pitchFamily="34" charset="-122"/>
                <a:cs typeface="Source Sans Pro" pitchFamily="34" charset="-120"/>
              </a:rPr>
              <a:t>Compatible con scikit-learn, XGBoost, Keras, PyTorch, LightGBM</a:t>
            </a:r>
            <a:endParaRPr lang="en-US" sz="1500" dirty="0"/>
          </a:p>
        </p:txBody>
      </p:sp>
      <p:sp>
        <p:nvSpPr>
          <p:cNvPr id="21" name="Shape 18"/>
          <p:cNvSpPr/>
          <p:nvPr/>
        </p:nvSpPr>
        <p:spPr>
          <a:xfrm>
            <a:off x="683062" y="6832402"/>
            <a:ext cx="7777877" cy="864156"/>
          </a:xfrm>
          <a:prstGeom prst="rect">
            <a:avLst/>
          </a:prstGeom>
          <a:solidFill>
            <a:srgbClr val="000000">
              <a:alpha val="4000"/>
            </a:srgbClr>
          </a:solidFill>
          <a:ln/>
        </p:spPr>
      </p:sp>
      <p:sp>
        <p:nvSpPr>
          <p:cNvPr id="22" name="Text 19"/>
          <p:cNvSpPr/>
          <p:nvPr/>
        </p:nvSpPr>
        <p:spPr>
          <a:xfrm>
            <a:off x="876062" y="6955750"/>
            <a:ext cx="3499128" cy="308729"/>
          </a:xfrm>
          <a:prstGeom prst="rect">
            <a:avLst/>
          </a:prstGeom>
          <a:noFill/>
          <a:ln/>
        </p:spPr>
        <p:txBody>
          <a:bodyPr wrap="none" lIns="0" tIns="0" rIns="0" bIns="0" rtlCol="0" anchor="t"/>
          <a:lstStyle/>
          <a:p>
            <a:pPr marL="0" indent="0" algn="l">
              <a:lnSpc>
                <a:spcPts val="2400"/>
              </a:lnSpc>
              <a:buNone/>
            </a:pPr>
            <a:r>
              <a:rPr lang="en-US" sz="1500" dirty="0">
                <a:solidFill>
                  <a:srgbClr val="1C1D22"/>
                </a:solidFill>
                <a:latin typeface="Source Sans Pro" pitchFamily="34" charset="0"/>
                <a:ea typeface="Source Sans Pro" pitchFamily="34" charset="-122"/>
                <a:cs typeface="Source Sans Pro" pitchFamily="34" charset="-120"/>
              </a:rPr>
              <a:t>Distribución paralela</a:t>
            </a:r>
            <a:endParaRPr lang="en-US" sz="1500" dirty="0"/>
          </a:p>
        </p:txBody>
      </p:sp>
      <p:sp>
        <p:nvSpPr>
          <p:cNvPr id="23" name="Text 20"/>
          <p:cNvSpPr/>
          <p:nvPr/>
        </p:nvSpPr>
        <p:spPr>
          <a:xfrm>
            <a:off x="4768810" y="6955750"/>
            <a:ext cx="3499128" cy="617458"/>
          </a:xfrm>
          <a:prstGeom prst="rect">
            <a:avLst/>
          </a:prstGeom>
          <a:noFill/>
          <a:ln/>
        </p:spPr>
        <p:txBody>
          <a:bodyPr wrap="square" lIns="0" tIns="0" rIns="0" bIns="0" rtlCol="0" anchor="t"/>
          <a:lstStyle/>
          <a:p>
            <a:pPr marL="0" indent="0" algn="l">
              <a:lnSpc>
                <a:spcPts val="2400"/>
              </a:lnSpc>
              <a:buNone/>
            </a:pPr>
            <a:r>
              <a:rPr lang="en-US" sz="1500" dirty="0">
                <a:solidFill>
                  <a:srgbClr val="1C1D22"/>
                </a:solidFill>
                <a:latin typeface="Source Sans Pro" pitchFamily="34" charset="0"/>
                <a:ea typeface="Source Sans Pro" pitchFamily="34" charset="-122"/>
                <a:cs typeface="Source Sans Pro" pitchFamily="34" charset="-120"/>
              </a:rPr>
              <a:t>Soporte para ejecución distribuida (optuna-dashboard, Dask, Ray)</a:t>
            </a:r>
            <a:endParaRPr lang="en-US" sz="1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997154"/>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Librería Optuna</a:t>
            </a:r>
            <a:endParaRPr lang="en-US" sz="4450" dirty="0">
              <a:latin typeface="Source Sans Pro" panose="020B0503030403020204" pitchFamily="34" charset="0"/>
              <a:ea typeface="Source Sans Pro" panose="020B0503030403020204" pitchFamily="34" charset="0"/>
            </a:endParaRPr>
          </a:p>
        </p:txBody>
      </p:sp>
      <p:sp>
        <p:nvSpPr>
          <p:cNvPr id="4" name="Text 1"/>
          <p:cNvSpPr/>
          <p:nvPr/>
        </p:nvSpPr>
        <p:spPr>
          <a:xfrm>
            <a:off x="793790" y="3046095"/>
            <a:ext cx="4536519" cy="566976"/>
          </a:xfrm>
          <a:prstGeom prst="rect">
            <a:avLst/>
          </a:prstGeom>
          <a:noFill/>
          <a:ln/>
        </p:spPr>
        <p:txBody>
          <a:bodyPr wrap="none" lIns="0" tIns="0" rIns="0" bIns="0" rtlCol="0" anchor="t"/>
          <a:lstStyle/>
          <a:p>
            <a:pPr marL="0" indent="0" algn="l">
              <a:lnSpc>
                <a:spcPts val="4450"/>
              </a:lnSpc>
              <a:buNone/>
            </a:pPr>
            <a:r>
              <a:rPr lang="en-US" sz="355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Instalación</a:t>
            </a:r>
            <a:endParaRPr lang="en-US" sz="3550" dirty="0">
              <a:latin typeface="Source Sans Pro" panose="020B0503030403020204" pitchFamily="34" charset="0"/>
              <a:ea typeface="Source Sans Pro" panose="020B0503030403020204" pitchFamily="34" charset="0"/>
            </a:endParaRPr>
          </a:p>
        </p:txBody>
      </p:sp>
      <p:sp>
        <p:nvSpPr>
          <p:cNvPr id="5" name="Shape 2"/>
          <p:cNvSpPr/>
          <p:nvPr/>
        </p:nvSpPr>
        <p:spPr>
          <a:xfrm>
            <a:off x="793790" y="3953232"/>
            <a:ext cx="7556421" cy="702945"/>
          </a:xfrm>
          <a:prstGeom prst="roundRect">
            <a:avLst>
              <a:gd name="adj" fmla="val 13553"/>
            </a:avLst>
          </a:prstGeom>
          <a:solidFill>
            <a:srgbClr val="DCEBEF"/>
          </a:solidFill>
          <a:ln/>
        </p:spPr>
      </p:sp>
      <p:sp>
        <p:nvSpPr>
          <p:cNvPr id="6" name="Shape 3"/>
          <p:cNvSpPr/>
          <p:nvPr/>
        </p:nvSpPr>
        <p:spPr>
          <a:xfrm>
            <a:off x="782479" y="3953232"/>
            <a:ext cx="7579043" cy="702945"/>
          </a:xfrm>
          <a:prstGeom prst="roundRect">
            <a:avLst>
              <a:gd name="adj" fmla="val 4840"/>
            </a:avLst>
          </a:prstGeom>
          <a:solidFill>
            <a:srgbClr val="DCEBEF"/>
          </a:solidFill>
          <a:ln/>
        </p:spPr>
      </p:sp>
      <p:sp>
        <p:nvSpPr>
          <p:cNvPr id="7" name="Text 4"/>
          <p:cNvSpPr/>
          <p:nvPr/>
        </p:nvSpPr>
        <p:spPr>
          <a:xfrm>
            <a:off x="1009293" y="4123253"/>
            <a:ext cx="7125414" cy="362903"/>
          </a:xfrm>
          <a:prstGeom prst="rect">
            <a:avLst/>
          </a:prstGeom>
          <a:noFill/>
          <a:ln/>
        </p:spPr>
        <p:txBody>
          <a:bodyPr wrap="none" lIns="0" tIns="0" rIns="0" bIns="0" rtlCol="0" anchor="t"/>
          <a:lstStyle/>
          <a:p>
            <a:pPr marL="0" indent="0" algn="l">
              <a:lnSpc>
                <a:spcPts val="2850"/>
              </a:lnSpc>
              <a:buNone/>
            </a:pPr>
            <a:r>
              <a:rPr lang="en-US" sz="1750" dirty="0">
                <a:solidFill>
                  <a:srgbClr val="1C1D22"/>
                </a:solidFill>
                <a:highlight>
                  <a:srgbClr val="DCEBEF"/>
                </a:highlight>
                <a:latin typeface="Consolas" pitchFamily="34" charset="0"/>
                <a:ea typeface="Consolas" pitchFamily="34" charset="-122"/>
                <a:cs typeface="Consolas" pitchFamily="34" charset="-120"/>
              </a:rPr>
              <a:t>pip install optuna</a:t>
            </a:r>
            <a:endParaRPr lang="en-US" sz="1750" dirty="0"/>
          </a:p>
        </p:txBody>
      </p:sp>
      <p:sp>
        <p:nvSpPr>
          <p:cNvPr id="8" name="Text 5"/>
          <p:cNvSpPr/>
          <p:nvPr/>
        </p:nvSpPr>
        <p:spPr>
          <a:xfrm>
            <a:off x="793790" y="4911328"/>
            <a:ext cx="7556421" cy="362903"/>
          </a:xfrm>
          <a:prstGeom prst="rect">
            <a:avLst/>
          </a:prstGeom>
          <a:noFill/>
          <a:ln/>
        </p:spPr>
        <p:txBody>
          <a:bodyPr wrap="none" lIns="0" tIns="0" rIns="0" bIns="0" rtlCol="0" anchor="t"/>
          <a:lstStyle/>
          <a:p>
            <a:pPr marL="0" indent="0" algn="l">
              <a:lnSpc>
                <a:spcPts val="2850"/>
              </a:lnSpc>
              <a:buNone/>
            </a:pPr>
            <a:r>
              <a:rPr lang="en-US" sz="1750" dirty="0">
                <a:solidFill>
                  <a:srgbClr val="1C1D22"/>
                </a:solidFill>
                <a:latin typeface="Source Sans Pro" pitchFamily="34" charset="0"/>
                <a:ea typeface="Source Sans Pro" pitchFamily="34" charset="-122"/>
                <a:cs typeface="Source Sans Pro" pitchFamily="34" charset="-120"/>
              </a:rPr>
              <a:t>Para visualización interactiva (opcional):</a:t>
            </a:r>
            <a:endParaRPr lang="en-US" sz="1750" dirty="0"/>
          </a:p>
        </p:txBody>
      </p:sp>
      <p:sp>
        <p:nvSpPr>
          <p:cNvPr id="9" name="Shape 6"/>
          <p:cNvSpPr/>
          <p:nvPr/>
        </p:nvSpPr>
        <p:spPr>
          <a:xfrm>
            <a:off x="793790" y="5529382"/>
            <a:ext cx="7556421" cy="702945"/>
          </a:xfrm>
          <a:prstGeom prst="roundRect">
            <a:avLst>
              <a:gd name="adj" fmla="val 13553"/>
            </a:avLst>
          </a:prstGeom>
          <a:solidFill>
            <a:srgbClr val="DCEBEF"/>
          </a:solidFill>
          <a:ln/>
        </p:spPr>
      </p:sp>
      <p:sp>
        <p:nvSpPr>
          <p:cNvPr id="10" name="Shape 7"/>
          <p:cNvSpPr/>
          <p:nvPr/>
        </p:nvSpPr>
        <p:spPr>
          <a:xfrm>
            <a:off x="782479" y="5529382"/>
            <a:ext cx="7579043" cy="702945"/>
          </a:xfrm>
          <a:prstGeom prst="roundRect">
            <a:avLst>
              <a:gd name="adj" fmla="val 4840"/>
            </a:avLst>
          </a:prstGeom>
          <a:solidFill>
            <a:srgbClr val="DCEBEF"/>
          </a:solidFill>
          <a:ln/>
        </p:spPr>
      </p:sp>
      <p:sp>
        <p:nvSpPr>
          <p:cNvPr id="11" name="Text 8"/>
          <p:cNvSpPr/>
          <p:nvPr/>
        </p:nvSpPr>
        <p:spPr>
          <a:xfrm>
            <a:off x="1009293" y="5699403"/>
            <a:ext cx="7125414" cy="362903"/>
          </a:xfrm>
          <a:prstGeom prst="rect">
            <a:avLst/>
          </a:prstGeom>
          <a:noFill/>
          <a:ln/>
        </p:spPr>
        <p:txBody>
          <a:bodyPr wrap="none" lIns="0" tIns="0" rIns="0" bIns="0" rtlCol="0" anchor="t"/>
          <a:lstStyle/>
          <a:p>
            <a:pPr marL="0" indent="0" algn="l">
              <a:lnSpc>
                <a:spcPts val="2850"/>
              </a:lnSpc>
              <a:buNone/>
            </a:pPr>
            <a:r>
              <a:rPr lang="en-US" sz="1750" dirty="0">
                <a:solidFill>
                  <a:srgbClr val="1C1D22"/>
                </a:solidFill>
                <a:highlight>
                  <a:srgbClr val="DCEBEF"/>
                </a:highlight>
                <a:latin typeface="Consolas" pitchFamily="34" charset="0"/>
                <a:ea typeface="Consolas" pitchFamily="34" charset="-122"/>
                <a:cs typeface="Consolas" pitchFamily="34" charset="-120"/>
              </a:rPr>
              <a:t>pip install optuna-dashboard</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3" name="Text 1"/>
          <p:cNvSpPr/>
          <p:nvPr/>
        </p:nvSpPr>
        <p:spPr>
          <a:xfrm>
            <a:off x="574715" y="668420"/>
            <a:ext cx="11209377" cy="410527"/>
          </a:xfrm>
          <a:prstGeom prst="rect">
            <a:avLst/>
          </a:prstGeom>
          <a:noFill/>
          <a:ln/>
        </p:spPr>
        <p:txBody>
          <a:bodyPr wrap="none" lIns="0" tIns="0" rIns="0" bIns="0" rtlCol="0" anchor="t"/>
          <a:lstStyle/>
          <a:p>
            <a:pPr marL="0" indent="0" algn="l">
              <a:lnSpc>
                <a:spcPts val="3200"/>
              </a:lnSpc>
              <a:buNone/>
            </a:pPr>
            <a:r>
              <a:rPr lang="en-US" sz="320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Ejemplo práctico 1: Optimización de RandomForestClassifier (scikit-learn)</a:t>
            </a:r>
            <a:endParaRPr lang="en-US" sz="3200" dirty="0">
              <a:latin typeface="Source Sans Pro" panose="020B0503030403020204" pitchFamily="34" charset="0"/>
              <a:ea typeface="Source Sans Pro" panose="020B0503030403020204" pitchFamily="34" charset="0"/>
            </a:endParaRPr>
          </a:p>
        </p:txBody>
      </p:sp>
      <p:pic>
        <p:nvPicPr>
          <p:cNvPr id="7" name="Image 0" descr="preencoded.png"/>
          <p:cNvPicPr>
            <a:picLocks noChangeAspect="1"/>
          </p:cNvPicPr>
          <p:nvPr/>
        </p:nvPicPr>
        <p:blipFill>
          <a:blip r:embed="rId3"/>
          <a:stretch>
            <a:fillRect/>
          </a:stretch>
        </p:blipFill>
        <p:spPr>
          <a:xfrm>
            <a:off x="13213080" y="228600"/>
            <a:ext cx="1188720" cy="387429"/>
          </a:xfrm>
          <a:prstGeom prst="rect">
            <a:avLst/>
          </a:prstGeom>
        </p:spPr>
      </p:pic>
      <p:pic>
        <p:nvPicPr>
          <p:cNvPr id="9" name="Imagen 8">
            <a:extLst>
              <a:ext uri="{FF2B5EF4-FFF2-40B4-BE49-F238E27FC236}">
                <a16:creationId xmlns:a16="http://schemas.microsoft.com/office/drawing/2014/main" id="{A7990BFF-5A67-AEE5-F105-CA98C7790723}"/>
              </a:ext>
            </a:extLst>
          </p:cNvPr>
          <p:cNvPicPr>
            <a:picLocks noChangeAspect="1"/>
          </p:cNvPicPr>
          <p:nvPr/>
        </p:nvPicPr>
        <p:blipFill>
          <a:blip r:embed="rId4"/>
          <a:stretch>
            <a:fillRect/>
          </a:stretch>
        </p:blipFill>
        <p:spPr>
          <a:xfrm>
            <a:off x="791799" y="1534168"/>
            <a:ext cx="6211167" cy="6221450"/>
          </a:xfrm>
          <a:prstGeom prst="rect">
            <a:avLst/>
          </a:prstGeom>
        </p:spPr>
      </p:pic>
      <p:sp>
        <p:nvSpPr>
          <p:cNvPr id="11" name="CuadroTexto 10">
            <a:extLst>
              <a:ext uri="{FF2B5EF4-FFF2-40B4-BE49-F238E27FC236}">
                <a16:creationId xmlns:a16="http://schemas.microsoft.com/office/drawing/2014/main" id="{EFE16923-3CC2-EA11-AAD8-1C214ADA9170}"/>
              </a:ext>
            </a:extLst>
          </p:cNvPr>
          <p:cNvSpPr txBox="1"/>
          <p:nvPr/>
        </p:nvSpPr>
        <p:spPr>
          <a:xfrm>
            <a:off x="7515922" y="2045578"/>
            <a:ext cx="6211167" cy="369332"/>
          </a:xfrm>
          <a:prstGeom prst="rect">
            <a:avLst/>
          </a:prstGeom>
          <a:noFill/>
        </p:spPr>
        <p:txBody>
          <a:bodyPr wrap="square">
            <a:spAutoFit/>
          </a:bodyPr>
          <a:lstStyle/>
          <a:p>
            <a:r>
              <a:rPr lang="es-CL" sz="1800" b="1" i="0" dirty="0">
                <a:solidFill>
                  <a:srgbClr val="000000"/>
                </a:solidFill>
                <a:effectLst/>
                <a:latin typeface="Source Sans Pro" panose="020B0503030403020204" pitchFamily="34" charset="0"/>
                <a:ea typeface="Source Sans Pro" panose="020B0503030403020204" pitchFamily="34" charset="0"/>
              </a:rPr>
              <a:t>📊 Visualización de resultados</a:t>
            </a:r>
            <a:endParaRPr lang="es-CL" dirty="0">
              <a:latin typeface="Source Sans Pro" panose="020B0503030403020204" pitchFamily="34" charset="0"/>
              <a:ea typeface="Source Sans Pro" panose="020B0503030403020204" pitchFamily="34" charset="0"/>
            </a:endParaRPr>
          </a:p>
        </p:txBody>
      </p:sp>
      <p:pic>
        <p:nvPicPr>
          <p:cNvPr id="13" name="Imagen 12">
            <a:extLst>
              <a:ext uri="{FF2B5EF4-FFF2-40B4-BE49-F238E27FC236}">
                <a16:creationId xmlns:a16="http://schemas.microsoft.com/office/drawing/2014/main" id="{CAC8D558-598D-A7D9-41EB-949662AAFCB1}"/>
              </a:ext>
            </a:extLst>
          </p:cNvPr>
          <p:cNvPicPr>
            <a:picLocks noChangeAspect="1"/>
          </p:cNvPicPr>
          <p:nvPr/>
        </p:nvPicPr>
        <p:blipFill>
          <a:blip r:embed="rId5"/>
          <a:stretch>
            <a:fillRect/>
          </a:stretch>
        </p:blipFill>
        <p:spPr>
          <a:xfrm>
            <a:off x="8030073" y="3014509"/>
            <a:ext cx="4525006" cy="733527"/>
          </a:xfrm>
          <a:prstGeom prst="rect">
            <a:avLst/>
          </a:prstGeom>
        </p:spPr>
      </p:pic>
      <p:sp>
        <p:nvSpPr>
          <p:cNvPr id="15" name="CuadroTexto 14">
            <a:extLst>
              <a:ext uri="{FF2B5EF4-FFF2-40B4-BE49-F238E27FC236}">
                <a16:creationId xmlns:a16="http://schemas.microsoft.com/office/drawing/2014/main" id="{54D509A5-F94D-740E-262B-87E88ADAAA0D}"/>
              </a:ext>
            </a:extLst>
          </p:cNvPr>
          <p:cNvSpPr txBox="1"/>
          <p:nvPr/>
        </p:nvSpPr>
        <p:spPr>
          <a:xfrm>
            <a:off x="7716584" y="4321727"/>
            <a:ext cx="6010505" cy="584775"/>
          </a:xfrm>
          <a:prstGeom prst="rect">
            <a:avLst/>
          </a:prstGeom>
          <a:noFill/>
        </p:spPr>
        <p:txBody>
          <a:bodyPr wrap="square">
            <a:spAutoFit/>
          </a:bodyPr>
          <a:lstStyle/>
          <a:p>
            <a:r>
              <a:rPr lang="es-CL" sz="1600" b="0" i="0" dirty="0">
                <a:solidFill>
                  <a:srgbClr val="000000"/>
                </a:solidFill>
                <a:effectLst/>
                <a:latin typeface="Source Sans Pro" panose="020B0503030403020204" pitchFamily="34" charset="0"/>
                <a:ea typeface="Source Sans Pro" panose="020B0503030403020204" pitchFamily="34" charset="0"/>
              </a:rPr>
              <a:t>Estas gráficas permiten al alumno </a:t>
            </a:r>
            <a:r>
              <a:rPr lang="es-CL" sz="1600" b="1" i="0" dirty="0">
                <a:solidFill>
                  <a:srgbClr val="000000"/>
                </a:solidFill>
                <a:effectLst/>
                <a:latin typeface="Source Sans Pro" panose="020B0503030403020204" pitchFamily="34" charset="0"/>
                <a:ea typeface="Source Sans Pro" panose="020B0503030403020204" pitchFamily="34" charset="0"/>
              </a:rPr>
              <a:t>interpretar cómo evoluciona la búsqueda</a:t>
            </a:r>
            <a:r>
              <a:rPr lang="es-CL" sz="1600" b="0" i="0" dirty="0">
                <a:solidFill>
                  <a:srgbClr val="000000"/>
                </a:solidFill>
                <a:effectLst/>
                <a:latin typeface="Source Sans Pro" panose="020B0503030403020204" pitchFamily="34" charset="0"/>
                <a:ea typeface="Source Sans Pro" panose="020B0503030403020204" pitchFamily="34" charset="0"/>
              </a:rPr>
              <a:t> y qué parámetros fueron más determinantes. </a:t>
            </a:r>
            <a:endParaRPr lang="es-CL" sz="1600" dirty="0">
              <a:latin typeface="Source Sans Pro" panose="020B0503030403020204" pitchFamily="34" charset="0"/>
              <a:ea typeface="Source Sans Pro" panose="020B0503030403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4" name="Text 1"/>
          <p:cNvSpPr/>
          <p:nvPr/>
        </p:nvSpPr>
        <p:spPr>
          <a:xfrm>
            <a:off x="422909" y="633138"/>
            <a:ext cx="11921491" cy="829151"/>
          </a:xfrm>
          <a:prstGeom prst="rect">
            <a:avLst/>
          </a:prstGeom>
          <a:noFill/>
          <a:ln/>
        </p:spPr>
        <p:txBody>
          <a:bodyPr wrap="square" lIns="0" tIns="0" rIns="0" bIns="0" rtlCol="0" anchor="t"/>
          <a:lstStyle/>
          <a:p>
            <a:pPr marL="0" indent="0" algn="l">
              <a:lnSpc>
                <a:spcPts val="3250"/>
              </a:lnSpc>
              <a:buNone/>
            </a:pPr>
            <a:r>
              <a:rPr lang="en-US" sz="360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Ejemplo práctico 2: Tuning de red neuronal con Keras</a:t>
            </a:r>
            <a:endParaRPr lang="en-US" sz="3600" dirty="0">
              <a:latin typeface="Source Sans Pro" panose="020B0503030403020204" pitchFamily="34" charset="0"/>
              <a:ea typeface="Source Sans Pro" panose="020B0503030403020204" pitchFamily="34" charset="0"/>
            </a:endParaRPr>
          </a:p>
        </p:txBody>
      </p:sp>
      <p:sp>
        <p:nvSpPr>
          <p:cNvPr id="8" name="Text 5"/>
          <p:cNvSpPr/>
          <p:nvPr/>
        </p:nvSpPr>
        <p:spPr>
          <a:xfrm>
            <a:off x="8538728" y="3053521"/>
            <a:ext cx="4630864" cy="829151"/>
          </a:xfrm>
          <a:prstGeom prst="rect">
            <a:avLst/>
          </a:prstGeom>
          <a:noFill/>
          <a:ln/>
        </p:spPr>
        <p:txBody>
          <a:bodyPr wrap="none" lIns="0" tIns="0" rIns="0" bIns="0" rtlCol="0" anchor="t"/>
          <a:lstStyle/>
          <a:p>
            <a:pPr marL="0" indent="0" algn="ctr">
              <a:lnSpc>
                <a:spcPts val="2050"/>
              </a:lnSpc>
              <a:buNone/>
            </a:pPr>
            <a:r>
              <a:rPr lang="en-US" dirty="0">
                <a:solidFill>
                  <a:srgbClr val="000000"/>
                </a:solidFill>
                <a:latin typeface="Source Sans Pro" pitchFamily="34" charset="0"/>
                <a:ea typeface="Source Sans Pro" pitchFamily="34" charset="-122"/>
                <a:cs typeface="Source Sans Pro" pitchFamily="34" charset="-120"/>
              </a:rPr>
              <a:t>📌</a:t>
            </a:r>
            <a:r>
              <a:rPr lang="en-US" dirty="0">
                <a:solidFill>
                  <a:srgbClr val="1C1D22"/>
                </a:solidFill>
                <a:latin typeface="Source Sans Pro" pitchFamily="34" charset="0"/>
                <a:ea typeface="Source Sans Pro" pitchFamily="34" charset="-122"/>
                <a:cs typeface="Source Sans Pro" pitchFamily="34" charset="-120"/>
              </a:rPr>
              <a:t> Luego se utiliza model.fit() con los datos del alumno, y se </a:t>
            </a:r>
          </a:p>
          <a:p>
            <a:pPr marL="0" indent="0" algn="ctr">
              <a:lnSpc>
                <a:spcPts val="2050"/>
              </a:lnSpc>
              <a:buNone/>
            </a:pPr>
            <a:r>
              <a:rPr lang="en-US" dirty="0" err="1">
                <a:solidFill>
                  <a:srgbClr val="1C1D22"/>
                </a:solidFill>
                <a:latin typeface="Source Sans Pro" pitchFamily="34" charset="0"/>
                <a:ea typeface="Source Sans Pro" pitchFamily="34" charset="-122"/>
                <a:cs typeface="Source Sans Pro" pitchFamily="34" charset="-120"/>
              </a:rPr>
              <a:t>conecta</a:t>
            </a:r>
            <a:r>
              <a:rPr lang="en-US" dirty="0">
                <a:solidFill>
                  <a:srgbClr val="1C1D22"/>
                </a:solidFill>
                <a:latin typeface="Source Sans Pro" pitchFamily="34" charset="0"/>
                <a:ea typeface="Source Sans Pro" pitchFamily="34" charset="-122"/>
                <a:cs typeface="Source Sans Pro" pitchFamily="34" charset="-120"/>
              </a:rPr>
              <a:t> con objective() como en el ejemplo anterior.</a:t>
            </a:r>
            <a:endParaRPr lang="en-US" dirty="0"/>
          </a:p>
        </p:txBody>
      </p:sp>
      <p:pic>
        <p:nvPicPr>
          <p:cNvPr id="10" name="Imagen 9">
            <a:extLst>
              <a:ext uri="{FF2B5EF4-FFF2-40B4-BE49-F238E27FC236}">
                <a16:creationId xmlns:a16="http://schemas.microsoft.com/office/drawing/2014/main" id="{691C0953-9732-9CA9-D71C-5985968E107B}"/>
              </a:ext>
            </a:extLst>
          </p:cNvPr>
          <p:cNvPicPr>
            <a:picLocks noChangeAspect="1"/>
          </p:cNvPicPr>
          <p:nvPr/>
        </p:nvPicPr>
        <p:blipFill>
          <a:blip r:embed="rId3"/>
          <a:stretch>
            <a:fillRect/>
          </a:stretch>
        </p:blipFill>
        <p:spPr>
          <a:xfrm>
            <a:off x="422909" y="1689743"/>
            <a:ext cx="7191397" cy="590671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1"/>
          <p:cNvSpPr/>
          <p:nvPr/>
        </p:nvSpPr>
        <p:spPr>
          <a:xfrm>
            <a:off x="6190061" y="2845284"/>
            <a:ext cx="5907881" cy="566976"/>
          </a:xfrm>
          <a:prstGeom prst="rect">
            <a:avLst/>
          </a:prstGeom>
          <a:noFill/>
          <a:ln/>
        </p:spPr>
        <p:txBody>
          <a:bodyPr wrap="none" lIns="0" tIns="0" rIns="0" bIns="0" rtlCol="0" anchor="t"/>
          <a:lstStyle/>
          <a:p>
            <a:pPr marL="0" indent="0" algn="l">
              <a:lnSpc>
                <a:spcPts val="4450"/>
              </a:lnSpc>
              <a:buNone/>
            </a:pPr>
            <a:r>
              <a:rPr lang="en-US" sz="480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Actividad práctica sugerida</a:t>
            </a:r>
            <a:endParaRPr lang="en-US" sz="4800" dirty="0">
              <a:latin typeface="Source Sans Pro" panose="020B0503030403020204" pitchFamily="34" charset="0"/>
              <a:ea typeface="Source Sans Pro" panose="020B0503030403020204" pitchFamily="34" charset="0"/>
            </a:endParaRPr>
          </a:p>
        </p:txBody>
      </p:sp>
      <p:sp>
        <p:nvSpPr>
          <p:cNvPr id="5" name="Text 2"/>
          <p:cNvSpPr/>
          <p:nvPr/>
        </p:nvSpPr>
        <p:spPr>
          <a:xfrm>
            <a:off x="6280190" y="4287679"/>
            <a:ext cx="670440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1C1D22"/>
                </a:solidFill>
                <a:latin typeface="Source Sans Pro" pitchFamily="34" charset="0"/>
                <a:ea typeface="Source Sans Pro" pitchFamily="34" charset="-122"/>
                <a:cs typeface="Source Sans Pro" pitchFamily="34" charset="-120"/>
              </a:rPr>
              <a:t>Realizar tuning de al menos 3 hiperparámetros en un modelo RandomForest o XGBoost.</a:t>
            </a:r>
            <a:endParaRPr lang="en-US" sz="1750" dirty="0"/>
          </a:p>
        </p:txBody>
      </p:sp>
      <p:sp>
        <p:nvSpPr>
          <p:cNvPr id="6" name="Text 3"/>
          <p:cNvSpPr/>
          <p:nvPr/>
        </p:nvSpPr>
        <p:spPr>
          <a:xfrm>
            <a:off x="6280190" y="5092779"/>
            <a:ext cx="67044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C1D22"/>
                </a:solidFill>
                <a:latin typeface="Source Sans Pro" pitchFamily="34" charset="0"/>
                <a:ea typeface="Source Sans Pro" pitchFamily="34" charset="-122"/>
                <a:cs typeface="Source Sans Pro" pitchFamily="34" charset="-120"/>
              </a:rPr>
              <a:t>Visualizar la evolución y la importancia de parámetros.</a:t>
            </a:r>
            <a:endParaRPr lang="en-US" sz="1750" dirty="0"/>
          </a:p>
        </p:txBody>
      </p:sp>
      <p:sp>
        <p:nvSpPr>
          <p:cNvPr id="7" name="Text 4"/>
          <p:cNvSpPr/>
          <p:nvPr/>
        </p:nvSpPr>
        <p:spPr>
          <a:xfrm>
            <a:off x="6280190" y="5534978"/>
            <a:ext cx="67044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C1D22"/>
                </a:solidFill>
                <a:latin typeface="Source Sans Pro" pitchFamily="34" charset="0"/>
                <a:ea typeface="Source Sans Pro" pitchFamily="34" charset="-122"/>
                <a:cs typeface="Source Sans Pro" pitchFamily="34" charset="-120"/>
              </a:rPr>
              <a:t>Comparar el tiempo de ejecución con Grid Search.</a:t>
            </a:r>
            <a:endParaRPr lang="en-US" sz="1750" dirty="0"/>
          </a:p>
        </p:txBody>
      </p:sp>
      <p:pic>
        <p:nvPicPr>
          <p:cNvPr id="8" name="Image 1" descr="preencoded.png"/>
          <p:cNvPicPr>
            <a:picLocks noChangeAspect="1"/>
          </p:cNvPicPr>
          <p:nvPr/>
        </p:nvPicPr>
        <p:blipFill>
          <a:blip r:embed="rId4"/>
          <a:stretch>
            <a:fillRect/>
          </a:stretch>
        </p:blipFill>
        <p:spPr>
          <a:xfrm>
            <a:off x="13213080" y="228600"/>
            <a:ext cx="1188720" cy="3874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4" name="Text 1"/>
          <p:cNvSpPr/>
          <p:nvPr/>
        </p:nvSpPr>
        <p:spPr>
          <a:xfrm>
            <a:off x="6280190" y="1924883"/>
            <a:ext cx="4639866" cy="566976"/>
          </a:xfrm>
          <a:prstGeom prst="rect">
            <a:avLst/>
          </a:prstGeom>
          <a:noFill/>
          <a:ln/>
        </p:spPr>
        <p:txBody>
          <a:bodyPr wrap="none" lIns="0" tIns="0" rIns="0" bIns="0" rtlCol="0" anchor="t"/>
          <a:lstStyle/>
          <a:p>
            <a:pPr marL="0" indent="0" algn="l">
              <a:lnSpc>
                <a:spcPts val="4450"/>
              </a:lnSpc>
              <a:buNone/>
            </a:pPr>
            <a:r>
              <a:rPr lang="en-US" sz="480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Preguntas embebidas</a:t>
            </a:r>
            <a:endParaRPr lang="en-US" sz="4800" dirty="0">
              <a:latin typeface="Source Sans Pro" panose="020B0503030403020204" pitchFamily="34" charset="0"/>
              <a:ea typeface="Source Sans Pro" panose="020B0503030403020204" pitchFamily="34" charset="0"/>
            </a:endParaRPr>
          </a:p>
        </p:txBody>
      </p:sp>
      <p:sp>
        <p:nvSpPr>
          <p:cNvPr id="5" name="Shape 2"/>
          <p:cNvSpPr/>
          <p:nvPr/>
        </p:nvSpPr>
        <p:spPr>
          <a:xfrm>
            <a:off x="6280190" y="3239929"/>
            <a:ext cx="3238857" cy="2270998"/>
          </a:xfrm>
          <a:prstGeom prst="roundRect">
            <a:avLst>
              <a:gd name="adj" fmla="val 4195"/>
            </a:avLst>
          </a:prstGeom>
          <a:solidFill>
            <a:srgbClr val="00424C"/>
          </a:solidFill>
          <a:ln w="22860">
            <a:solidFill>
              <a:srgbClr val="195B65"/>
            </a:solidFill>
            <a:prstDash val="solid"/>
          </a:ln>
        </p:spPr>
      </p:sp>
      <p:sp>
        <p:nvSpPr>
          <p:cNvPr id="6" name="Text 3"/>
          <p:cNvSpPr/>
          <p:nvPr/>
        </p:nvSpPr>
        <p:spPr>
          <a:xfrm>
            <a:off x="6529864" y="3489603"/>
            <a:ext cx="2739509" cy="1417320"/>
          </a:xfrm>
          <a:prstGeom prst="rect">
            <a:avLst/>
          </a:prstGeom>
          <a:noFill/>
          <a:ln/>
        </p:spPr>
        <p:txBody>
          <a:bodyPr wrap="square" lIns="0" tIns="0" rIns="0" bIns="0" rtlCol="0" anchor="t"/>
          <a:lstStyle/>
          <a:p>
            <a:pPr marL="0" indent="0" algn="l">
              <a:lnSpc>
                <a:spcPts val="2750"/>
              </a:lnSpc>
              <a:buNone/>
            </a:pPr>
            <a:r>
              <a:rPr lang="en-US" sz="2200" b="1" dirty="0">
                <a:solidFill>
                  <a:srgbClr val="FFFFFF"/>
                </a:solidFill>
                <a:latin typeface="Source Sans Pro" panose="020B0503030403020204" pitchFamily="34" charset="0"/>
                <a:ea typeface="Source Sans Pro" panose="020B0503030403020204" pitchFamily="34" charset="0"/>
                <a:cs typeface="Gilroy-ExtraBoldItalic Extra Bold" pitchFamily="34" charset="-120"/>
              </a:rPr>
              <a:t>¿Qué ventaja ofrece el pruning automático de Optuna?</a:t>
            </a:r>
            <a:endParaRPr lang="en-US" sz="2200" dirty="0">
              <a:latin typeface="Source Sans Pro" panose="020B0503030403020204" pitchFamily="34" charset="0"/>
              <a:ea typeface="Source Sans Pro" panose="020B0503030403020204" pitchFamily="34" charset="0"/>
            </a:endParaRPr>
          </a:p>
        </p:txBody>
      </p:sp>
      <p:sp>
        <p:nvSpPr>
          <p:cNvPr id="7" name="Shape 4"/>
          <p:cNvSpPr/>
          <p:nvPr/>
        </p:nvSpPr>
        <p:spPr>
          <a:xfrm>
            <a:off x="9745861" y="3239929"/>
            <a:ext cx="3238857" cy="2270998"/>
          </a:xfrm>
          <a:prstGeom prst="roundRect">
            <a:avLst>
              <a:gd name="adj" fmla="val 4195"/>
            </a:avLst>
          </a:prstGeom>
          <a:solidFill>
            <a:srgbClr val="CADCD8"/>
          </a:solidFill>
          <a:ln w="22860">
            <a:solidFill>
              <a:srgbClr val="B0C2BE"/>
            </a:solidFill>
            <a:prstDash val="solid"/>
          </a:ln>
        </p:spPr>
      </p:sp>
      <p:sp>
        <p:nvSpPr>
          <p:cNvPr id="8" name="Text 5"/>
          <p:cNvSpPr/>
          <p:nvPr/>
        </p:nvSpPr>
        <p:spPr>
          <a:xfrm>
            <a:off x="9995535" y="3489603"/>
            <a:ext cx="2739509" cy="1771650"/>
          </a:xfrm>
          <a:prstGeom prst="rect">
            <a:avLst/>
          </a:prstGeom>
          <a:noFill/>
          <a:ln/>
        </p:spPr>
        <p:txBody>
          <a:bodyPr wrap="square" lIns="0" tIns="0" rIns="0" bIns="0" rtlCol="0" anchor="t"/>
          <a:lstStyle/>
          <a:p>
            <a:pPr marL="0" indent="0" algn="l">
              <a:lnSpc>
                <a:spcPts val="2750"/>
              </a:lnSpc>
              <a:buNone/>
            </a:pPr>
            <a:r>
              <a:rPr lang="en-US" sz="2200" b="1" dirty="0">
                <a:solidFill>
                  <a:srgbClr val="000000"/>
                </a:solidFill>
                <a:latin typeface="Source Sans Pro" panose="020B0503030403020204" pitchFamily="34" charset="0"/>
                <a:ea typeface="Source Sans Pro" panose="020B0503030403020204" pitchFamily="34" charset="0"/>
                <a:cs typeface="Gilroy-ExtraBoldItalic Extra Bold" pitchFamily="34" charset="-120"/>
              </a:rPr>
              <a:t>¿Cómo se compara la experiencia de tuning con GridSearchCV vs Optuna?</a:t>
            </a:r>
            <a:endParaRPr lang="en-US" sz="2200" dirty="0">
              <a:latin typeface="Source Sans Pro" panose="020B0503030403020204" pitchFamily="34" charset="0"/>
              <a:ea typeface="Source Sans Pro" panose="020B0503030403020204" pitchFamily="34" charset="0"/>
            </a:endParaRPr>
          </a:p>
        </p:txBody>
      </p:sp>
      <p:sp>
        <p:nvSpPr>
          <p:cNvPr id="9" name="Shape 6"/>
          <p:cNvSpPr/>
          <p:nvPr/>
        </p:nvSpPr>
        <p:spPr>
          <a:xfrm>
            <a:off x="6280190" y="5737741"/>
            <a:ext cx="6704409" cy="1208008"/>
          </a:xfrm>
          <a:prstGeom prst="roundRect">
            <a:avLst>
              <a:gd name="adj" fmla="val 7886"/>
            </a:avLst>
          </a:prstGeom>
          <a:solidFill>
            <a:srgbClr val="B9AAD4"/>
          </a:solidFill>
          <a:ln w="22860">
            <a:solidFill>
              <a:srgbClr val="9F90BA"/>
            </a:solidFill>
            <a:prstDash val="solid"/>
          </a:ln>
        </p:spPr>
      </p:sp>
      <p:sp>
        <p:nvSpPr>
          <p:cNvPr id="10" name="Text 7"/>
          <p:cNvSpPr/>
          <p:nvPr/>
        </p:nvSpPr>
        <p:spPr>
          <a:xfrm>
            <a:off x="6529864" y="5987415"/>
            <a:ext cx="6205061" cy="708660"/>
          </a:xfrm>
          <a:prstGeom prst="rect">
            <a:avLst/>
          </a:prstGeom>
          <a:noFill/>
          <a:ln/>
        </p:spPr>
        <p:txBody>
          <a:bodyPr wrap="square" lIns="0" tIns="0" rIns="0" bIns="0" rtlCol="0" anchor="t"/>
          <a:lstStyle/>
          <a:p>
            <a:pPr marL="0" indent="0" algn="l">
              <a:lnSpc>
                <a:spcPts val="2750"/>
              </a:lnSpc>
              <a:buNone/>
            </a:pPr>
            <a:r>
              <a:rPr lang="en-US" sz="2200" b="1" dirty="0">
                <a:solidFill>
                  <a:srgbClr val="000000"/>
                </a:solidFill>
                <a:latin typeface="Source Sans Pro" panose="020B0503030403020204" pitchFamily="34" charset="0"/>
                <a:ea typeface="Source Sans Pro" panose="020B0503030403020204" pitchFamily="34" charset="0"/>
                <a:cs typeface="Gilroy-ExtraBoldItalic Extra Bold" pitchFamily="34" charset="-120"/>
              </a:rPr>
              <a:t>¿Qué tipo de problemas podrías automatizar con Optuna en tus proyectos?</a:t>
            </a:r>
            <a:endParaRPr lang="en-US" sz="2200" dirty="0">
              <a:latin typeface="Source Sans Pro" panose="020B0503030403020204" pitchFamily="34" charset="0"/>
              <a:ea typeface="Source Sans Pro" panose="020B0503030403020204" pitchFamily="34" charset="0"/>
            </a:endParaRPr>
          </a:p>
        </p:txBody>
      </p:sp>
      <p:pic>
        <p:nvPicPr>
          <p:cNvPr id="11" name="Image 1" descr="preencoded.png"/>
          <p:cNvPicPr>
            <a:picLocks noChangeAspect="1"/>
          </p:cNvPicPr>
          <p:nvPr/>
        </p:nvPicPr>
        <p:blipFill>
          <a:blip r:embed="rId4"/>
          <a:stretch>
            <a:fillRect/>
          </a:stretch>
        </p:blipFill>
        <p:spPr>
          <a:xfrm>
            <a:off x="13213080" y="228600"/>
            <a:ext cx="1188720" cy="387429"/>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700939"/>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Librería Ray Tune</a:t>
            </a:r>
            <a:endParaRPr lang="en-US" sz="4450" dirty="0">
              <a:latin typeface="Source Sans Pro" panose="020B0503030403020204" pitchFamily="34" charset="0"/>
              <a:ea typeface="Source Sans Pro" panose="020B0503030403020204" pitchFamily="34" charset="0"/>
            </a:endParaRPr>
          </a:p>
        </p:txBody>
      </p:sp>
      <p:sp>
        <p:nvSpPr>
          <p:cNvPr id="4" name="Text 1"/>
          <p:cNvSpPr/>
          <p:nvPr/>
        </p:nvSpPr>
        <p:spPr>
          <a:xfrm>
            <a:off x="793790" y="4749879"/>
            <a:ext cx="5653087" cy="566976"/>
          </a:xfrm>
          <a:prstGeom prst="rect">
            <a:avLst/>
          </a:prstGeom>
          <a:noFill/>
          <a:ln/>
        </p:spPr>
        <p:txBody>
          <a:bodyPr wrap="none" lIns="0" tIns="0" rIns="0" bIns="0" rtlCol="0" anchor="t"/>
          <a:lstStyle/>
          <a:p>
            <a:pPr marL="0" indent="0" algn="l">
              <a:lnSpc>
                <a:spcPts val="4450"/>
              </a:lnSpc>
              <a:buNone/>
            </a:pPr>
            <a:r>
              <a:rPr lang="en-US" sz="355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Características Principales</a:t>
            </a:r>
            <a:endParaRPr lang="en-US" sz="3550" dirty="0">
              <a:latin typeface="Source Sans Pro" panose="020B0503030403020204" pitchFamily="34" charset="0"/>
              <a:ea typeface="Source Sans Pro" panose="020B0503030403020204" pitchFamily="34" charset="0"/>
            </a:endParaRPr>
          </a:p>
        </p:txBody>
      </p:sp>
      <p:sp>
        <p:nvSpPr>
          <p:cNvPr id="5" name="Text 2"/>
          <p:cNvSpPr/>
          <p:nvPr/>
        </p:nvSpPr>
        <p:spPr>
          <a:xfrm>
            <a:off x="793790" y="5657017"/>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1C1D22"/>
                </a:solidFill>
                <a:latin typeface="Source Sans Pro" pitchFamily="34" charset="0"/>
                <a:ea typeface="Source Sans Pro" pitchFamily="34" charset="-122"/>
                <a:cs typeface="Source Sans Pro" pitchFamily="34" charset="-120"/>
              </a:rPr>
              <a:t>Ray Tune es un motor de búsqueda de hiperparámetros desarrollado sobre el ecosistema Ray, orientado a aplicaciones de alta performance y gran volumen de experimentos.</a:t>
            </a:r>
            <a:endParaRPr lang="en-US" sz="1750" dirty="0"/>
          </a:p>
        </p:txBody>
      </p:sp>
      <p:sp>
        <p:nvSpPr>
          <p:cNvPr id="6" name="Text 3"/>
          <p:cNvSpPr/>
          <p:nvPr/>
        </p:nvSpPr>
        <p:spPr>
          <a:xfrm>
            <a:off x="793790" y="6637973"/>
            <a:ext cx="13042821" cy="725805"/>
          </a:xfrm>
          <a:prstGeom prst="rect">
            <a:avLst/>
          </a:prstGeom>
          <a:noFill/>
          <a:ln/>
        </p:spPr>
        <p:txBody>
          <a:bodyPr wrap="square" lIns="0" tIns="0" rIns="0" bIns="0" rtlCol="0" anchor="t"/>
          <a:lstStyle/>
          <a:p>
            <a:pPr marL="0" indent="0" algn="l">
              <a:lnSpc>
                <a:spcPts val="2850"/>
              </a:lnSpc>
              <a:buNone/>
            </a:pPr>
            <a:r>
              <a:rPr lang="en-US" sz="1750" dirty="0">
                <a:solidFill>
                  <a:srgbClr val="1C1D22"/>
                </a:solidFill>
                <a:latin typeface="Source Sans Pro" pitchFamily="34" charset="0"/>
                <a:ea typeface="Source Sans Pro" pitchFamily="34" charset="-122"/>
                <a:cs typeface="Source Sans Pro" pitchFamily="34" charset="-120"/>
              </a:rPr>
              <a:t>Su ventaja principal es que permite ejecutar ensayos paralelos y distribuidos de forma nativa, lo que lo convierte en una excelente opción para clusters o servidores con múltiples GPUs/CPUs.</a:t>
            </a:r>
            <a:endParaRPr lang="en-US" sz="17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338745"/>
          </a:xfrm>
          <a:prstGeom prst="rect">
            <a:avLst/>
          </a:prstGeom>
        </p:spPr>
      </p:pic>
      <p:sp>
        <p:nvSpPr>
          <p:cNvPr id="4" name="Text 1"/>
          <p:cNvSpPr/>
          <p:nvPr/>
        </p:nvSpPr>
        <p:spPr>
          <a:xfrm>
            <a:off x="662464" y="3460670"/>
            <a:ext cx="4796671" cy="467678"/>
          </a:xfrm>
          <a:prstGeom prst="rect">
            <a:avLst/>
          </a:prstGeom>
          <a:noFill/>
          <a:ln/>
        </p:spPr>
        <p:txBody>
          <a:bodyPr wrap="none" lIns="0" tIns="0" rIns="0" bIns="0" rtlCol="0" anchor="t"/>
          <a:lstStyle/>
          <a:p>
            <a:pPr marL="0" indent="0" algn="l">
              <a:lnSpc>
                <a:spcPts val="3650"/>
              </a:lnSpc>
              <a:buNone/>
            </a:pPr>
            <a:r>
              <a:rPr lang="en-US" sz="400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Características destacadas</a:t>
            </a:r>
            <a:endParaRPr lang="en-US" sz="4000" dirty="0">
              <a:latin typeface="Source Sans Pro" panose="020B0503030403020204" pitchFamily="34" charset="0"/>
              <a:ea typeface="Source Sans Pro" panose="020B0503030403020204" pitchFamily="34" charset="0"/>
            </a:endParaRPr>
          </a:p>
        </p:txBody>
      </p:sp>
      <p:sp>
        <p:nvSpPr>
          <p:cNvPr id="5" name="Shape 2"/>
          <p:cNvSpPr/>
          <p:nvPr/>
        </p:nvSpPr>
        <p:spPr>
          <a:xfrm>
            <a:off x="654844" y="4467106"/>
            <a:ext cx="13320712" cy="3247787"/>
          </a:xfrm>
          <a:prstGeom prst="roundRect">
            <a:avLst>
              <a:gd name="adj" fmla="val 2420"/>
            </a:avLst>
          </a:prstGeom>
          <a:noFill/>
          <a:ln w="7620">
            <a:solidFill>
              <a:srgbClr val="000000">
                <a:alpha val="8000"/>
              </a:srgbClr>
            </a:solidFill>
            <a:prstDash val="solid"/>
          </a:ln>
        </p:spPr>
      </p:sp>
      <p:sp>
        <p:nvSpPr>
          <p:cNvPr id="6" name="Shape 3"/>
          <p:cNvSpPr/>
          <p:nvPr/>
        </p:nvSpPr>
        <p:spPr>
          <a:xfrm>
            <a:off x="662464" y="4474726"/>
            <a:ext cx="13305473" cy="538758"/>
          </a:xfrm>
          <a:prstGeom prst="rect">
            <a:avLst/>
          </a:prstGeom>
          <a:solidFill>
            <a:srgbClr val="FFFFFF">
              <a:alpha val="4000"/>
            </a:srgbClr>
          </a:solidFill>
          <a:ln/>
        </p:spPr>
      </p:sp>
      <p:sp>
        <p:nvSpPr>
          <p:cNvPr id="7" name="Text 4"/>
          <p:cNvSpPr/>
          <p:nvPr/>
        </p:nvSpPr>
        <p:spPr>
          <a:xfrm>
            <a:off x="849511" y="4594503"/>
            <a:ext cx="6274832" cy="299204"/>
          </a:xfrm>
          <a:prstGeom prst="rect">
            <a:avLst/>
          </a:prstGeom>
          <a:noFill/>
          <a:ln/>
        </p:spPr>
        <p:txBody>
          <a:bodyPr wrap="none" lIns="0" tIns="0" rIns="0" bIns="0" rtlCol="0" anchor="t"/>
          <a:lstStyle/>
          <a:p>
            <a:pPr marL="0" indent="0" algn="l">
              <a:lnSpc>
                <a:spcPts val="2350"/>
              </a:lnSpc>
              <a:buNone/>
            </a:pPr>
            <a:r>
              <a:rPr lang="en-US" sz="1450" dirty="0">
                <a:solidFill>
                  <a:srgbClr val="1C1D22"/>
                </a:solidFill>
                <a:latin typeface="Source Sans Pro" pitchFamily="34" charset="0"/>
                <a:ea typeface="Source Sans Pro" pitchFamily="34" charset="-122"/>
                <a:cs typeface="Source Sans Pro" pitchFamily="34" charset="-120"/>
              </a:rPr>
              <a:t>Distribuido y paralelizable</a:t>
            </a:r>
            <a:endParaRPr lang="en-US" sz="1450" dirty="0"/>
          </a:p>
        </p:txBody>
      </p:sp>
      <p:sp>
        <p:nvSpPr>
          <p:cNvPr id="8" name="Text 5"/>
          <p:cNvSpPr/>
          <p:nvPr/>
        </p:nvSpPr>
        <p:spPr>
          <a:xfrm>
            <a:off x="7506057" y="4594503"/>
            <a:ext cx="6274832" cy="299204"/>
          </a:xfrm>
          <a:prstGeom prst="rect">
            <a:avLst/>
          </a:prstGeom>
          <a:noFill/>
          <a:ln/>
        </p:spPr>
        <p:txBody>
          <a:bodyPr wrap="none" lIns="0" tIns="0" rIns="0" bIns="0" rtlCol="0" anchor="t"/>
          <a:lstStyle/>
          <a:p>
            <a:pPr marL="0" indent="0" algn="l">
              <a:lnSpc>
                <a:spcPts val="2350"/>
              </a:lnSpc>
              <a:buNone/>
            </a:pPr>
            <a:r>
              <a:rPr lang="en-US" sz="1450" dirty="0">
                <a:solidFill>
                  <a:srgbClr val="1C1D22"/>
                </a:solidFill>
                <a:latin typeface="Source Sans Pro" pitchFamily="34" charset="0"/>
                <a:ea typeface="Source Sans Pro" pitchFamily="34" charset="-122"/>
                <a:cs typeface="Source Sans Pro" pitchFamily="34" charset="-120"/>
              </a:rPr>
              <a:t>Ejecuta múltiples ensayos en paralelo usando Ray, Dask o recursos locales</a:t>
            </a:r>
            <a:endParaRPr lang="en-US" sz="1450" dirty="0"/>
          </a:p>
        </p:txBody>
      </p:sp>
      <p:sp>
        <p:nvSpPr>
          <p:cNvPr id="9" name="Shape 6"/>
          <p:cNvSpPr/>
          <p:nvPr/>
        </p:nvSpPr>
        <p:spPr>
          <a:xfrm>
            <a:off x="662464" y="5013484"/>
            <a:ext cx="13305473" cy="538758"/>
          </a:xfrm>
          <a:prstGeom prst="rect">
            <a:avLst/>
          </a:prstGeom>
          <a:solidFill>
            <a:srgbClr val="000000">
              <a:alpha val="4000"/>
            </a:srgbClr>
          </a:solidFill>
          <a:ln/>
        </p:spPr>
      </p:sp>
      <p:sp>
        <p:nvSpPr>
          <p:cNvPr id="10" name="Text 7"/>
          <p:cNvSpPr/>
          <p:nvPr/>
        </p:nvSpPr>
        <p:spPr>
          <a:xfrm>
            <a:off x="849511" y="5133261"/>
            <a:ext cx="6274832" cy="299204"/>
          </a:xfrm>
          <a:prstGeom prst="rect">
            <a:avLst/>
          </a:prstGeom>
          <a:noFill/>
          <a:ln/>
        </p:spPr>
        <p:txBody>
          <a:bodyPr wrap="none" lIns="0" tIns="0" rIns="0" bIns="0" rtlCol="0" anchor="t"/>
          <a:lstStyle/>
          <a:p>
            <a:pPr marL="0" indent="0" algn="l">
              <a:lnSpc>
                <a:spcPts val="2350"/>
              </a:lnSpc>
              <a:buNone/>
            </a:pPr>
            <a:r>
              <a:rPr lang="en-US" sz="1450" dirty="0">
                <a:solidFill>
                  <a:srgbClr val="1C1D22"/>
                </a:solidFill>
                <a:latin typeface="Source Sans Pro" pitchFamily="34" charset="0"/>
                <a:ea typeface="Source Sans Pro" pitchFamily="34" charset="-122"/>
                <a:cs typeface="Source Sans Pro" pitchFamily="34" charset="-120"/>
              </a:rPr>
              <a:t>Soporte para múltiples algoritmos</a:t>
            </a:r>
            <a:endParaRPr lang="en-US" sz="1450" dirty="0"/>
          </a:p>
        </p:txBody>
      </p:sp>
      <p:sp>
        <p:nvSpPr>
          <p:cNvPr id="11" name="Text 8"/>
          <p:cNvSpPr/>
          <p:nvPr/>
        </p:nvSpPr>
        <p:spPr>
          <a:xfrm>
            <a:off x="7506057" y="5133261"/>
            <a:ext cx="6274832" cy="299204"/>
          </a:xfrm>
          <a:prstGeom prst="rect">
            <a:avLst/>
          </a:prstGeom>
          <a:noFill/>
          <a:ln/>
        </p:spPr>
        <p:txBody>
          <a:bodyPr wrap="none" lIns="0" tIns="0" rIns="0" bIns="0" rtlCol="0" anchor="t"/>
          <a:lstStyle/>
          <a:p>
            <a:pPr marL="0" indent="0" algn="l">
              <a:lnSpc>
                <a:spcPts val="2350"/>
              </a:lnSpc>
              <a:buNone/>
            </a:pPr>
            <a:r>
              <a:rPr lang="en-US" sz="1450" dirty="0">
                <a:solidFill>
                  <a:srgbClr val="1C1D22"/>
                </a:solidFill>
                <a:latin typeface="Source Sans Pro" pitchFamily="34" charset="0"/>
                <a:ea typeface="Source Sans Pro" pitchFamily="34" charset="-122"/>
                <a:cs typeface="Source Sans Pro" pitchFamily="34" charset="-120"/>
              </a:rPr>
              <a:t>TPE, Random Search, PBT, HyperBand, BOHB</a:t>
            </a:r>
            <a:endParaRPr lang="en-US" sz="1450" dirty="0"/>
          </a:p>
        </p:txBody>
      </p:sp>
      <p:sp>
        <p:nvSpPr>
          <p:cNvPr id="12" name="Shape 9"/>
          <p:cNvSpPr/>
          <p:nvPr/>
        </p:nvSpPr>
        <p:spPr>
          <a:xfrm>
            <a:off x="662464" y="5552242"/>
            <a:ext cx="13305473" cy="538758"/>
          </a:xfrm>
          <a:prstGeom prst="rect">
            <a:avLst/>
          </a:prstGeom>
          <a:solidFill>
            <a:srgbClr val="FFFFFF">
              <a:alpha val="4000"/>
            </a:srgbClr>
          </a:solidFill>
          <a:ln/>
        </p:spPr>
      </p:sp>
      <p:sp>
        <p:nvSpPr>
          <p:cNvPr id="13" name="Text 10"/>
          <p:cNvSpPr/>
          <p:nvPr/>
        </p:nvSpPr>
        <p:spPr>
          <a:xfrm>
            <a:off x="849511" y="5672018"/>
            <a:ext cx="6274832" cy="299204"/>
          </a:xfrm>
          <a:prstGeom prst="rect">
            <a:avLst/>
          </a:prstGeom>
          <a:noFill/>
          <a:ln/>
        </p:spPr>
        <p:txBody>
          <a:bodyPr wrap="none" lIns="0" tIns="0" rIns="0" bIns="0" rtlCol="0" anchor="t"/>
          <a:lstStyle/>
          <a:p>
            <a:pPr marL="0" indent="0" algn="l">
              <a:lnSpc>
                <a:spcPts val="2350"/>
              </a:lnSpc>
              <a:buNone/>
            </a:pPr>
            <a:r>
              <a:rPr lang="en-US" sz="1450" dirty="0">
                <a:solidFill>
                  <a:srgbClr val="1C1D22"/>
                </a:solidFill>
                <a:latin typeface="Source Sans Pro" pitchFamily="34" charset="0"/>
                <a:ea typeface="Source Sans Pro" pitchFamily="34" charset="-122"/>
                <a:cs typeface="Source Sans Pro" pitchFamily="34" charset="-120"/>
              </a:rPr>
              <a:t>Checkpointing automático</a:t>
            </a:r>
            <a:endParaRPr lang="en-US" sz="1450" dirty="0"/>
          </a:p>
        </p:txBody>
      </p:sp>
      <p:sp>
        <p:nvSpPr>
          <p:cNvPr id="14" name="Text 11"/>
          <p:cNvSpPr/>
          <p:nvPr/>
        </p:nvSpPr>
        <p:spPr>
          <a:xfrm>
            <a:off x="7506057" y="5672018"/>
            <a:ext cx="6274832" cy="299204"/>
          </a:xfrm>
          <a:prstGeom prst="rect">
            <a:avLst/>
          </a:prstGeom>
          <a:noFill/>
          <a:ln/>
        </p:spPr>
        <p:txBody>
          <a:bodyPr wrap="none" lIns="0" tIns="0" rIns="0" bIns="0" rtlCol="0" anchor="t"/>
          <a:lstStyle/>
          <a:p>
            <a:pPr marL="0" indent="0" algn="l">
              <a:lnSpc>
                <a:spcPts val="2350"/>
              </a:lnSpc>
              <a:buNone/>
            </a:pPr>
            <a:r>
              <a:rPr lang="en-US" sz="1450" dirty="0">
                <a:solidFill>
                  <a:srgbClr val="1C1D22"/>
                </a:solidFill>
                <a:latin typeface="Source Sans Pro" pitchFamily="34" charset="0"/>
                <a:ea typeface="Source Sans Pro" pitchFamily="34" charset="-122"/>
                <a:cs typeface="Source Sans Pro" pitchFamily="34" charset="-120"/>
              </a:rPr>
              <a:t>Guarda el progreso y permite recuperar experimentos</a:t>
            </a:r>
            <a:endParaRPr lang="en-US" sz="1450" dirty="0"/>
          </a:p>
        </p:txBody>
      </p:sp>
      <p:sp>
        <p:nvSpPr>
          <p:cNvPr id="15" name="Shape 12"/>
          <p:cNvSpPr/>
          <p:nvPr/>
        </p:nvSpPr>
        <p:spPr>
          <a:xfrm>
            <a:off x="662464" y="6090999"/>
            <a:ext cx="13305473" cy="538758"/>
          </a:xfrm>
          <a:prstGeom prst="rect">
            <a:avLst/>
          </a:prstGeom>
          <a:solidFill>
            <a:srgbClr val="000000">
              <a:alpha val="4000"/>
            </a:srgbClr>
          </a:solidFill>
          <a:ln/>
        </p:spPr>
      </p:sp>
      <p:sp>
        <p:nvSpPr>
          <p:cNvPr id="16" name="Text 13"/>
          <p:cNvSpPr/>
          <p:nvPr/>
        </p:nvSpPr>
        <p:spPr>
          <a:xfrm>
            <a:off x="849511" y="6210776"/>
            <a:ext cx="6274832" cy="299204"/>
          </a:xfrm>
          <a:prstGeom prst="rect">
            <a:avLst/>
          </a:prstGeom>
          <a:noFill/>
          <a:ln/>
        </p:spPr>
        <p:txBody>
          <a:bodyPr wrap="none" lIns="0" tIns="0" rIns="0" bIns="0" rtlCol="0" anchor="t"/>
          <a:lstStyle/>
          <a:p>
            <a:pPr marL="0" indent="0" algn="l">
              <a:lnSpc>
                <a:spcPts val="2350"/>
              </a:lnSpc>
              <a:buNone/>
            </a:pPr>
            <a:r>
              <a:rPr lang="en-US" sz="1450" dirty="0">
                <a:solidFill>
                  <a:srgbClr val="1C1D22"/>
                </a:solidFill>
                <a:latin typeface="Source Sans Pro" pitchFamily="34" charset="0"/>
                <a:ea typeface="Source Sans Pro" pitchFamily="34" charset="-122"/>
                <a:cs typeface="Source Sans Pro" pitchFamily="34" charset="-120"/>
              </a:rPr>
              <a:t>Integración con frameworks</a:t>
            </a:r>
            <a:endParaRPr lang="en-US" sz="1450" dirty="0"/>
          </a:p>
        </p:txBody>
      </p:sp>
      <p:sp>
        <p:nvSpPr>
          <p:cNvPr id="17" name="Text 14"/>
          <p:cNvSpPr/>
          <p:nvPr/>
        </p:nvSpPr>
        <p:spPr>
          <a:xfrm>
            <a:off x="7506057" y="6210776"/>
            <a:ext cx="6274832" cy="299204"/>
          </a:xfrm>
          <a:prstGeom prst="rect">
            <a:avLst/>
          </a:prstGeom>
          <a:noFill/>
          <a:ln/>
        </p:spPr>
        <p:txBody>
          <a:bodyPr wrap="none" lIns="0" tIns="0" rIns="0" bIns="0" rtlCol="0" anchor="t"/>
          <a:lstStyle/>
          <a:p>
            <a:pPr marL="0" indent="0" algn="l">
              <a:lnSpc>
                <a:spcPts val="2350"/>
              </a:lnSpc>
              <a:buNone/>
            </a:pPr>
            <a:r>
              <a:rPr lang="en-US" sz="1450" dirty="0">
                <a:solidFill>
                  <a:srgbClr val="1C1D22"/>
                </a:solidFill>
                <a:latin typeface="Source Sans Pro" pitchFamily="34" charset="0"/>
                <a:ea typeface="Source Sans Pro" pitchFamily="34" charset="-122"/>
                <a:cs typeface="Source Sans Pro" pitchFamily="34" charset="-120"/>
              </a:rPr>
              <a:t>scikit-learn, Keras, PyTorch, XGBoost, LightGBM</a:t>
            </a:r>
            <a:endParaRPr lang="en-US" sz="1450" dirty="0"/>
          </a:p>
        </p:txBody>
      </p:sp>
      <p:sp>
        <p:nvSpPr>
          <p:cNvPr id="18" name="Shape 15"/>
          <p:cNvSpPr/>
          <p:nvPr/>
        </p:nvSpPr>
        <p:spPr>
          <a:xfrm>
            <a:off x="662464" y="6629757"/>
            <a:ext cx="13305473" cy="538758"/>
          </a:xfrm>
          <a:prstGeom prst="rect">
            <a:avLst/>
          </a:prstGeom>
          <a:solidFill>
            <a:srgbClr val="FFFFFF">
              <a:alpha val="4000"/>
            </a:srgbClr>
          </a:solidFill>
          <a:ln/>
        </p:spPr>
      </p:sp>
      <p:sp>
        <p:nvSpPr>
          <p:cNvPr id="19" name="Text 16"/>
          <p:cNvSpPr/>
          <p:nvPr/>
        </p:nvSpPr>
        <p:spPr>
          <a:xfrm>
            <a:off x="849511" y="6749534"/>
            <a:ext cx="6274832" cy="299204"/>
          </a:xfrm>
          <a:prstGeom prst="rect">
            <a:avLst/>
          </a:prstGeom>
          <a:noFill/>
          <a:ln/>
        </p:spPr>
        <p:txBody>
          <a:bodyPr wrap="none" lIns="0" tIns="0" rIns="0" bIns="0" rtlCol="0" anchor="t"/>
          <a:lstStyle/>
          <a:p>
            <a:pPr marL="0" indent="0" algn="l">
              <a:lnSpc>
                <a:spcPts val="2350"/>
              </a:lnSpc>
              <a:buNone/>
            </a:pPr>
            <a:r>
              <a:rPr lang="en-US" sz="1450" dirty="0">
                <a:solidFill>
                  <a:srgbClr val="1C1D22"/>
                </a:solidFill>
                <a:latin typeface="Source Sans Pro" pitchFamily="34" charset="0"/>
                <a:ea typeface="Source Sans Pro" pitchFamily="34" charset="-122"/>
                <a:cs typeface="Source Sans Pro" pitchFamily="34" charset="-120"/>
              </a:rPr>
              <a:t>Search + Scheduler desacoplados</a:t>
            </a:r>
            <a:endParaRPr lang="en-US" sz="1450" dirty="0"/>
          </a:p>
        </p:txBody>
      </p:sp>
      <p:sp>
        <p:nvSpPr>
          <p:cNvPr id="20" name="Text 17"/>
          <p:cNvSpPr/>
          <p:nvPr/>
        </p:nvSpPr>
        <p:spPr>
          <a:xfrm>
            <a:off x="7506057" y="6749534"/>
            <a:ext cx="6274832" cy="299204"/>
          </a:xfrm>
          <a:prstGeom prst="rect">
            <a:avLst/>
          </a:prstGeom>
          <a:noFill/>
          <a:ln/>
        </p:spPr>
        <p:txBody>
          <a:bodyPr wrap="none" lIns="0" tIns="0" rIns="0" bIns="0" rtlCol="0" anchor="t"/>
          <a:lstStyle/>
          <a:p>
            <a:pPr marL="0" indent="0" algn="l">
              <a:lnSpc>
                <a:spcPts val="2350"/>
              </a:lnSpc>
              <a:buNone/>
            </a:pPr>
            <a:r>
              <a:rPr lang="en-US" sz="1450" dirty="0">
                <a:solidFill>
                  <a:srgbClr val="1C1D22"/>
                </a:solidFill>
                <a:latin typeface="Source Sans Pro" pitchFamily="34" charset="0"/>
                <a:ea typeface="Source Sans Pro" pitchFamily="34" charset="-122"/>
                <a:cs typeface="Source Sans Pro" pitchFamily="34" charset="-120"/>
              </a:rPr>
              <a:t>Puedes elegir cómo buscar y cómo detener malas combinaciones</a:t>
            </a:r>
            <a:endParaRPr lang="en-US" sz="1450" dirty="0"/>
          </a:p>
        </p:txBody>
      </p:sp>
      <p:sp>
        <p:nvSpPr>
          <p:cNvPr id="21" name="Shape 18"/>
          <p:cNvSpPr/>
          <p:nvPr/>
        </p:nvSpPr>
        <p:spPr>
          <a:xfrm>
            <a:off x="662464" y="7168515"/>
            <a:ext cx="13305473" cy="538758"/>
          </a:xfrm>
          <a:prstGeom prst="rect">
            <a:avLst/>
          </a:prstGeom>
          <a:solidFill>
            <a:srgbClr val="000000">
              <a:alpha val="4000"/>
            </a:srgbClr>
          </a:solidFill>
          <a:ln/>
        </p:spPr>
      </p:sp>
      <p:sp>
        <p:nvSpPr>
          <p:cNvPr id="22" name="Text 19"/>
          <p:cNvSpPr/>
          <p:nvPr/>
        </p:nvSpPr>
        <p:spPr>
          <a:xfrm>
            <a:off x="849511" y="7288292"/>
            <a:ext cx="6274832" cy="299204"/>
          </a:xfrm>
          <a:prstGeom prst="rect">
            <a:avLst/>
          </a:prstGeom>
          <a:noFill/>
          <a:ln/>
        </p:spPr>
        <p:txBody>
          <a:bodyPr wrap="none" lIns="0" tIns="0" rIns="0" bIns="0" rtlCol="0" anchor="t"/>
          <a:lstStyle/>
          <a:p>
            <a:pPr marL="0" indent="0" algn="l">
              <a:lnSpc>
                <a:spcPts val="2350"/>
              </a:lnSpc>
              <a:buNone/>
            </a:pPr>
            <a:r>
              <a:rPr lang="en-US" sz="1450" dirty="0">
                <a:solidFill>
                  <a:srgbClr val="1C1D22"/>
                </a:solidFill>
                <a:latin typeface="Source Sans Pro" pitchFamily="34" charset="0"/>
                <a:ea typeface="Source Sans Pro" pitchFamily="34" charset="-122"/>
                <a:cs typeface="Source Sans Pro" pitchFamily="34" charset="-120"/>
              </a:rPr>
              <a:t>Interfaz declarativa o funcional</a:t>
            </a:r>
            <a:endParaRPr lang="en-US" sz="1450" dirty="0"/>
          </a:p>
        </p:txBody>
      </p:sp>
      <p:sp>
        <p:nvSpPr>
          <p:cNvPr id="23" name="Text 20"/>
          <p:cNvSpPr/>
          <p:nvPr/>
        </p:nvSpPr>
        <p:spPr>
          <a:xfrm>
            <a:off x="7506057" y="7288292"/>
            <a:ext cx="6274832" cy="299204"/>
          </a:xfrm>
          <a:prstGeom prst="rect">
            <a:avLst/>
          </a:prstGeom>
          <a:noFill/>
          <a:ln/>
        </p:spPr>
        <p:txBody>
          <a:bodyPr wrap="none" lIns="0" tIns="0" rIns="0" bIns="0" rtlCol="0" anchor="t"/>
          <a:lstStyle/>
          <a:p>
            <a:pPr marL="0" indent="0" algn="l">
              <a:lnSpc>
                <a:spcPts val="2350"/>
              </a:lnSpc>
              <a:buNone/>
            </a:pPr>
            <a:r>
              <a:rPr lang="en-US" sz="1450" dirty="0">
                <a:solidFill>
                  <a:srgbClr val="1C1D22"/>
                </a:solidFill>
                <a:latin typeface="Source Sans Pro" pitchFamily="34" charset="0"/>
                <a:ea typeface="Source Sans Pro" pitchFamily="34" charset="-122"/>
                <a:cs typeface="Source Sans Pro" pitchFamily="34" charset="-120"/>
              </a:rPr>
              <a:t>Soporta programación clásica y diseño por configuración (tune.run)</a:t>
            </a:r>
            <a:endParaRPr lang="en-US" sz="1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9D6690D9-F39F-996A-80FE-3F6B55E20C86}"/>
              </a:ext>
            </a:extLst>
          </p:cNvPr>
          <p:cNvSpPr/>
          <p:nvPr/>
        </p:nvSpPr>
        <p:spPr>
          <a:xfrm>
            <a:off x="938755" y="1512213"/>
            <a:ext cx="6704409" cy="1417558"/>
          </a:xfrm>
          <a:prstGeom prst="rect">
            <a:avLst/>
          </a:prstGeom>
          <a:noFill/>
          <a:ln/>
        </p:spPr>
        <p:txBody>
          <a:bodyPr wrap="square" lIns="0" tIns="0" rIns="0" bIns="0" rtlCol="0" anchor="t"/>
          <a:lstStyle/>
          <a:p>
            <a:pPr marL="0" indent="0" algn="l">
              <a:lnSpc>
                <a:spcPts val="5550"/>
              </a:lnSpc>
              <a:buNone/>
            </a:pPr>
            <a:r>
              <a:rPr lang="es-CL" sz="4450" b="1" noProof="0" dirty="0">
                <a:solidFill>
                  <a:srgbClr val="19414B"/>
                </a:solidFill>
                <a:latin typeface="Source Sans Pro" panose="020B0503030403020204" pitchFamily="34" charset="0"/>
                <a:ea typeface="Source Sans Pro" panose="020B0503030403020204" pitchFamily="34" charset="0"/>
                <a:cs typeface="Sans Serif Collection" panose="020B0502040504020204" pitchFamily="34" charset="0"/>
              </a:rPr>
              <a:t>Preguntas de Activación</a:t>
            </a:r>
            <a:endParaRPr lang="es-CL" sz="4450" noProof="0" dirty="0">
              <a:latin typeface="Source Sans Pro" panose="020B0503030403020204" pitchFamily="34" charset="0"/>
              <a:ea typeface="Source Sans Pro" panose="020B0503030403020204" pitchFamily="34" charset="0"/>
              <a:cs typeface="Sans Serif Collection" panose="020B0502040504020204" pitchFamily="34" charset="0"/>
            </a:endParaRPr>
          </a:p>
        </p:txBody>
      </p:sp>
      <p:sp>
        <p:nvSpPr>
          <p:cNvPr id="3" name="Rectangle 1">
            <a:extLst>
              <a:ext uri="{FF2B5EF4-FFF2-40B4-BE49-F238E27FC236}">
                <a16:creationId xmlns:a16="http://schemas.microsoft.com/office/drawing/2014/main" id="{2C3D79B9-9AA2-8283-D6DF-51974515ACF0}"/>
              </a:ext>
            </a:extLst>
          </p:cNvPr>
          <p:cNvSpPr>
            <a:spLocks noChangeArrowheads="1"/>
          </p:cNvSpPr>
          <p:nvPr/>
        </p:nvSpPr>
        <p:spPr bwMode="auto">
          <a:xfrm>
            <a:off x="595593" y="2964257"/>
            <a:ext cx="1177598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b="1" i="1"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1. ¿Qué desafíos han enfrentado ustedes al momento de ajustar manualmente los </a:t>
            </a:r>
            <a:r>
              <a:rPr kumimoji="0" lang="es-CL" altLang="es-CL" b="1" i="1" u="none" strike="noStrike" cap="none" normalizeH="0" baseline="0" dirty="0" err="1">
                <a:ln>
                  <a:noFill/>
                </a:ln>
                <a:solidFill>
                  <a:schemeClr val="tx1"/>
                </a:solidFill>
                <a:effectLst/>
                <a:latin typeface="Source Sans Pro" panose="020B0503030403020204" pitchFamily="34" charset="0"/>
                <a:ea typeface="Source Sans Pro" panose="020B0503030403020204" pitchFamily="34" charset="0"/>
              </a:rPr>
              <a:t>hiperparámetros</a:t>
            </a:r>
            <a:r>
              <a:rPr kumimoji="0" lang="es-CL" altLang="es-CL" b="1" i="1"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 de un modelo?</a:t>
            </a:r>
          </a:p>
        </p:txBody>
      </p:sp>
      <p:sp>
        <p:nvSpPr>
          <p:cNvPr id="5" name="Rectangle 3">
            <a:extLst>
              <a:ext uri="{FF2B5EF4-FFF2-40B4-BE49-F238E27FC236}">
                <a16:creationId xmlns:a16="http://schemas.microsoft.com/office/drawing/2014/main" id="{C4321425-6CFA-D6B2-B696-29973F64EF91}"/>
              </a:ext>
            </a:extLst>
          </p:cNvPr>
          <p:cNvSpPr>
            <a:spLocks noChangeArrowheads="1"/>
          </p:cNvSpPr>
          <p:nvPr/>
        </p:nvSpPr>
        <p:spPr bwMode="auto">
          <a:xfrm>
            <a:off x="595593" y="3682494"/>
            <a:ext cx="11626144"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b="1" i="1"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2. ¿Por qué creen que encontrar la mejor combinación de </a:t>
            </a:r>
            <a:r>
              <a:rPr kumimoji="0" lang="es-CL" altLang="es-CL" b="1" i="1" u="none" strike="noStrike" cap="none" normalizeH="0" baseline="0" dirty="0" err="1">
                <a:ln>
                  <a:noFill/>
                </a:ln>
                <a:solidFill>
                  <a:schemeClr val="tx1"/>
                </a:solidFill>
                <a:effectLst/>
                <a:latin typeface="Source Sans Pro" panose="020B0503030403020204" pitchFamily="34" charset="0"/>
                <a:ea typeface="Source Sans Pro" panose="020B0503030403020204" pitchFamily="34" charset="0"/>
              </a:rPr>
              <a:t>hiperparámetros</a:t>
            </a:r>
            <a:r>
              <a:rPr kumimoji="0" lang="es-CL" altLang="es-CL" b="1" i="1"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 puede marcar una gran diferencia en el desempeño de un modelo?</a:t>
            </a:r>
          </a:p>
        </p:txBody>
      </p:sp>
      <p:sp>
        <p:nvSpPr>
          <p:cNvPr id="7" name="Rectangle 5">
            <a:extLst>
              <a:ext uri="{FF2B5EF4-FFF2-40B4-BE49-F238E27FC236}">
                <a16:creationId xmlns:a16="http://schemas.microsoft.com/office/drawing/2014/main" id="{5B3399E7-6675-05ED-6768-C3F34388A346}"/>
              </a:ext>
            </a:extLst>
          </p:cNvPr>
          <p:cNvSpPr>
            <a:spLocks noChangeArrowheads="1"/>
          </p:cNvSpPr>
          <p:nvPr/>
        </p:nvSpPr>
        <p:spPr bwMode="auto">
          <a:xfrm>
            <a:off x="595593" y="4655491"/>
            <a:ext cx="1177598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CL" altLang="es-CL" b="1" i="1"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3. ¿Cómo imaginan que funcionaría una herramienta que ajusta automáticamente los </a:t>
            </a:r>
            <a:r>
              <a:rPr kumimoji="0" lang="es-CL" altLang="es-CL" b="1" i="1" u="none" strike="noStrike" cap="none" normalizeH="0" baseline="0" dirty="0" err="1">
                <a:ln>
                  <a:noFill/>
                </a:ln>
                <a:solidFill>
                  <a:schemeClr val="tx1"/>
                </a:solidFill>
                <a:effectLst/>
                <a:latin typeface="Source Sans Pro" panose="020B0503030403020204" pitchFamily="34" charset="0"/>
                <a:ea typeface="Source Sans Pro" panose="020B0503030403020204" pitchFamily="34" charset="0"/>
              </a:rPr>
              <a:t>hiperparámetros</a:t>
            </a:r>
            <a:r>
              <a:rPr kumimoji="0" lang="es-CL" altLang="es-CL" b="1" i="1" u="none" strike="noStrike" cap="none" normalizeH="0" baseline="0" dirty="0">
                <a:ln>
                  <a:noFill/>
                </a:ln>
                <a:solidFill>
                  <a:schemeClr val="tx1"/>
                </a:solidFill>
                <a:effectLst/>
                <a:latin typeface="Source Sans Pro" panose="020B0503030403020204" pitchFamily="34" charset="0"/>
                <a:ea typeface="Source Sans Pro" panose="020B0503030403020204" pitchFamily="34" charset="0"/>
              </a:rPr>
              <a:t> de un modelo? ¿Qué elementos debería considerar?</a:t>
            </a:r>
          </a:p>
        </p:txBody>
      </p:sp>
    </p:spTree>
    <p:extLst>
      <p:ext uri="{BB962C8B-B14F-4D97-AF65-F5344CB8AC3E}">
        <p14:creationId xmlns:p14="http://schemas.microsoft.com/office/powerpoint/2010/main" val="2667821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80190" y="2294811"/>
            <a:ext cx="5670590" cy="708779"/>
          </a:xfrm>
          <a:prstGeom prst="rect">
            <a:avLst/>
          </a:prstGeom>
          <a:noFill/>
          <a:ln/>
        </p:spPr>
        <p:txBody>
          <a:bodyPr wrap="none" lIns="0" tIns="0" rIns="0" bIns="0" rtlCol="0" anchor="t"/>
          <a:lstStyle/>
          <a:p>
            <a:pPr marL="0" indent="0" algn="l">
              <a:lnSpc>
                <a:spcPts val="5550"/>
              </a:lnSpc>
              <a:buNone/>
            </a:pPr>
            <a:r>
              <a:rPr lang="en-US" sz="445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Librería Ray Tune</a:t>
            </a:r>
            <a:endParaRPr lang="en-US" sz="4450" dirty="0">
              <a:latin typeface="Source Sans Pro" panose="020B0503030403020204" pitchFamily="34" charset="0"/>
              <a:ea typeface="Source Sans Pro" panose="020B0503030403020204" pitchFamily="34" charset="0"/>
            </a:endParaRPr>
          </a:p>
        </p:txBody>
      </p:sp>
      <p:sp>
        <p:nvSpPr>
          <p:cNvPr id="4" name="Text 1"/>
          <p:cNvSpPr/>
          <p:nvPr/>
        </p:nvSpPr>
        <p:spPr>
          <a:xfrm>
            <a:off x="6280190" y="3343751"/>
            <a:ext cx="4536519" cy="566976"/>
          </a:xfrm>
          <a:prstGeom prst="rect">
            <a:avLst/>
          </a:prstGeom>
          <a:noFill/>
          <a:ln/>
        </p:spPr>
        <p:txBody>
          <a:bodyPr wrap="none" lIns="0" tIns="0" rIns="0" bIns="0" rtlCol="0" anchor="t"/>
          <a:lstStyle/>
          <a:p>
            <a:pPr marL="0" indent="0" algn="l">
              <a:lnSpc>
                <a:spcPts val="4450"/>
              </a:lnSpc>
              <a:buNone/>
            </a:pPr>
            <a:r>
              <a:rPr lang="en-US" sz="355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Instalación</a:t>
            </a:r>
            <a:endParaRPr lang="en-US" sz="3550" dirty="0">
              <a:latin typeface="Source Sans Pro" panose="020B0503030403020204" pitchFamily="34" charset="0"/>
              <a:ea typeface="Source Sans Pro" panose="020B0503030403020204" pitchFamily="34" charset="0"/>
            </a:endParaRPr>
          </a:p>
        </p:txBody>
      </p:sp>
      <p:sp>
        <p:nvSpPr>
          <p:cNvPr id="5" name="Shape 2"/>
          <p:cNvSpPr/>
          <p:nvPr/>
        </p:nvSpPr>
        <p:spPr>
          <a:xfrm>
            <a:off x="6280190" y="4250888"/>
            <a:ext cx="6704409" cy="702945"/>
          </a:xfrm>
          <a:prstGeom prst="roundRect">
            <a:avLst>
              <a:gd name="adj" fmla="val 13553"/>
            </a:avLst>
          </a:prstGeom>
          <a:solidFill>
            <a:srgbClr val="DCEBEF"/>
          </a:solidFill>
          <a:ln/>
        </p:spPr>
      </p:sp>
      <p:sp>
        <p:nvSpPr>
          <p:cNvPr id="6" name="Shape 3"/>
          <p:cNvSpPr/>
          <p:nvPr/>
        </p:nvSpPr>
        <p:spPr>
          <a:xfrm>
            <a:off x="6268879" y="4250888"/>
            <a:ext cx="6727031" cy="702945"/>
          </a:xfrm>
          <a:prstGeom prst="roundRect">
            <a:avLst>
              <a:gd name="adj" fmla="val 4840"/>
            </a:avLst>
          </a:prstGeom>
          <a:solidFill>
            <a:srgbClr val="DCEBEF"/>
          </a:solidFill>
          <a:ln/>
        </p:spPr>
      </p:sp>
      <p:sp>
        <p:nvSpPr>
          <p:cNvPr id="7" name="Text 4"/>
          <p:cNvSpPr/>
          <p:nvPr/>
        </p:nvSpPr>
        <p:spPr>
          <a:xfrm>
            <a:off x="6495693" y="4420910"/>
            <a:ext cx="6273403" cy="362903"/>
          </a:xfrm>
          <a:prstGeom prst="rect">
            <a:avLst/>
          </a:prstGeom>
          <a:noFill/>
          <a:ln/>
        </p:spPr>
        <p:txBody>
          <a:bodyPr wrap="none" lIns="0" tIns="0" rIns="0" bIns="0" rtlCol="0" anchor="t"/>
          <a:lstStyle/>
          <a:p>
            <a:pPr marL="0" indent="0" algn="l">
              <a:lnSpc>
                <a:spcPts val="2850"/>
              </a:lnSpc>
              <a:buNone/>
            </a:pPr>
            <a:r>
              <a:rPr lang="en-US" sz="1750" dirty="0">
                <a:solidFill>
                  <a:srgbClr val="1C1D22"/>
                </a:solidFill>
                <a:highlight>
                  <a:srgbClr val="DCEBEF"/>
                </a:highlight>
                <a:latin typeface="Consolas" pitchFamily="34" charset="0"/>
                <a:ea typeface="Consolas" pitchFamily="34" charset="-122"/>
                <a:cs typeface="Consolas" pitchFamily="34" charset="-120"/>
              </a:rPr>
              <a:t>pip install "ray[tune]"</a:t>
            </a:r>
            <a:endParaRPr lang="en-US" sz="1750" dirty="0"/>
          </a:p>
        </p:txBody>
      </p:sp>
      <p:sp>
        <p:nvSpPr>
          <p:cNvPr id="8" name="Text 5"/>
          <p:cNvSpPr/>
          <p:nvPr/>
        </p:nvSpPr>
        <p:spPr>
          <a:xfrm>
            <a:off x="6280190" y="5208984"/>
            <a:ext cx="6704409" cy="725805"/>
          </a:xfrm>
          <a:prstGeom prst="rect">
            <a:avLst/>
          </a:prstGeom>
          <a:noFill/>
          <a:ln/>
        </p:spPr>
        <p:txBody>
          <a:bodyPr wrap="square" lIns="0" tIns="0" rIns="0" bIns="0" rtlCol="0" anchor="t"/>
          <a:lstStyle/>
          <a:p>
            <a:pPr marL="0" indent="0" algn="l">
              <a:lnSpc>
                <a:spcPts val="2850"/>
              </a:lnSpc>
              <a:buNone/>
            </a:pPr>
            <a:r>
              <a:rPr lang="en-US" sz="1750" dirty="0">
                <a:solidFill>
                  <a:srgbClr val="1C1D22"/>
                </a:solidFill>
                <a:latin typeface="Source Sans Pro" pitchFamily="34" charset="0"/>
                <a:ea typeface="Source Sans Pro" pitchFamily="34" charset="-122"/>
                <a:cs typeface="Source Sans Pro" pitchFamily="34" charset="-120"/>
              </a:rPr>
              <a:t>Para PyTorch, XGBoost, LightGBM, etc. se deben instalar por separado si se van a usar.</a:t>
            </a:r>
            <a:endParaRPr lang="en-US" sz="1750" dirty="0"/>
          </a:p>
        </p:txBody>
      </p:sp>
      <p:pic>
        <p:nvPicPr>
          <p:cNvPr id="9" name="Image 1" descr="preencoded.png"/>
          <p:cNvPicPr>
            <a:picLocks noChangeAspect="1"/>
          </p:cNvPicPr>
          <p:nvPr/>
        </p:nvPicPr>
        <p:blipFill>
          <a:blip r:embed="rId4"/>
          <a:stretch>
            <a:fillRect/>
          </a:stretch>
        </p:blipFill>
        <p:spPr>
          <a:xfrm>
            <a:off x="13213080" y="228600"/>
            <a:ext cx="1188720" cy="38742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3" name="Text 1"/>
          <p:cNvSpPr/>
          <p:nvPr/>
        </p:nvSpPr>
        <p:spPr>
          <a:xfrm>
            <a:off x="413742" y="645550"/>
            <a:ext cx="7500223" cy="295513"/>
          </a:xfrm>
          <a:prstGeom prst="rect">
            <a:avLst/>
          </a:prstGeom>
          <a:noFill/>
          <a:ln/>
        </p:spPr>
        <p:txBody>
          <a:bodyPr wrap="none" lIns="0" tIns="0" rIns="0" bIns="0" rtlCol="0" anchor="t"/>
          <a:lstStyle/>
          <a:p>
            <a:pPr marL="0" indent="0" algn="l">
              <a:lnSpc>
                <a:spcPts val="2300"/>
              </a:lnSpc>
              <a:buNone/>
            </a:pPr>
            <a:r>
              <a:rPr lang="en-US" sz="320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Ejemplo práctico: Tuning de un modelo de clasificación con XGBoost</a:t>
            </a:r>
            <a:endParaRPr lang="en-US" sz="3200" dirty="0">
              <a:latin typeface="Source Sans Pro" panose="020B0503030403020204" pitchFamily="34" charset="0"/>
              <a:ea typeface="Source Sans Pro" panose="020B0503030403020204" pitchFamily="34" charset="0"/>
            </a:endParaRPr>
          </a:p>
        </p:txBody>
      </p:sp>
      <p:sp>
        <p:nvSpPr>
          <p:cNvPr id="7" name="Text 5"/>
          <p:cNvSpPr/>
          <p:nvPr/>
        </p:nvSpPr>
        <p:spPr>
          <a:xfrm>
            <a:off x="8006578" y="3171498"/>
            <a:ext cx="4615458" cy="295513"/>
          </a:xfrm>
          <a:prstGeom prst="rect">
            <a:avLst/>
          </a:prstGeom>
          <a:noFill/>
          <a:ln/>
        </p:spPr>
        <p:txBody>
          <a:bodyPr wrap="none" lIns="0" tIns="0" rIns="0" bIns="0" rtlCol="0" anchor="t"/>
          <a:lstStyle/>
          <a:p>
            <a:pPr marL="0" indent="0" algn="ctr">
              <a:lnSpc>
                <a:spcPct val="150000"/>
              </a:lnSpc>
              <a:buNone/>
            </a:pPr>
            <a:r>
              <a:rPr lang="en-US" dirty="0">
                <a:solidFill>
                  <a:srgbClr val="000000"/>
                </a:solidFill>
                <a:latin typeface="Source Sans Pro" pitchFamily="34" charset="0"/>
                <a:ea typeface="Source Sans Pro" pitchFamily="34" charset="-122"/>
                <a:cs typeface="Source Sans Pro" pitchFamily="34" charset="-120"/>
              </a:rPr>
              <a:t>📌</a:t>
            </a:r>
            <a:r>
              <a:rPr lang="en-US" dirty="0">
                <a:solidFill>
                  <a:srgbClr val="1C1D22"/>
                </a:solidFill>
                <a:latin typeface="Source Sans Pro" pitchFamily="34" charset="0"/>
                <a:ea typeface="Source Sans Pro" pitchFamily="34" charset="-122"/>
                <a:cs typeface="Source Sans Pro" pitchFamily="34" charset="-120"/>
              </a:rPr>
              <a:t> Este código lanza múltiples procesos en paralelo para </a:t>
            </a:r>
            <a:r>
              <a:rPr lang="en-US" dirty="0" err="1">
                <a:solidFill>
                  <a:srgbClr val="1C1D22"/>
                </a:solidFill>
                <a:latin typeface="Source Sans Pro" pitchFamily="34" charset="0"/>
                <a:ea typeface="Source Sans Pro" pitchFamily="34" charset="-122"/>
                <a:cs typeface="Source Sans Pro" pitchFamily="34" charset="-120"/>
              </a:rPr>
              <a:t>probar</a:t>
            </a:r>
            <a:r>
              <a:rPr lang="en-US" dirty="0">
                <a:solidFill>
                  <a:srgbClr val="1C1D22"/>
                </a:solidFill>
                <a:latin typeface="Source Sans Pro" pitchFamily="34" charset="0"/>
                <a:ea typeface="Source Sans Pro" pitchFamily="34" charset="-122"/>
                <a:cs typeface="Source Sans Pro" pitchFamily="34" charset="-120"/>
              </a:rPr>
              <a:t> </a:t>
            </a:r>
          </a:p>
          <a:p>
            <a:pPr marL="0" indent="0" algn="ctr">
              <a:lnSpc>
                <a:spcPct val="150000"/>
              </a:lnSpc>
              <a:buNone/>
            </a:pPr>
            <a:r>
              <a:rPr lang="en-US" dirty="0" err="1">
                <a:solidFill>
                  <a:srgbClr val="1C1D22"/>
                </a:solidFill>
                <a:latin typeface="Source Sans Pro" pitchFamily="34" charset="0"/>
                <a:ea typeface="Source Sans Pro" pitchFamily="34" charset="-122"/>
                <a:cs typeface="Source Sans Pro" pitchFamily="34" charset="-120"/>
              </a:rPr>
              <a:t>combinaciones</a:t>
            </a:r>
            <a:r>
              <a:rPr lang="en-US" dirty="0">
                <a:solidFill>
                  <a:srgbClr val="1C1D22"/>
                </a:solidFill>
                <a:latin typeface="Source Sans Pro" pitchFamily="34" charset="0"/>
                <a:ea typeface="Source Sans Pro" pitchFamily="34" charset="-122"/>
                <a:cs typeface="Source Sans Pro" pitchFamily="34" charset="-120"/>
              </a:rPr>
              <a:t> distintas.</a:t>
            </a:r>
            <a:endParaRPr lang="en-US" dirty="0"/>
          </a:p>
        </p:txBody>
      </p:sp>
      <p:pic>
        <p:nvPicPr>
          <p:cNvPr id="8" name="Image 0" descr="preencoded.png"/>
          <p:cNvPicPr>
            <a:picLocks noChangeAspect="1"/>
          </p:cNvPicPr>
          <p:nvPr/>
        </p:nvPicPr>
        <p:blipFill>
          <a:blip r:embed="rId3"/>
          <a:stretch>
            <a:fillRect/>
          </a:stretch>
        </p:blipFill>
        <p:spPr>
          <a:xfrm>
            <a:off x="13213080" y="228600"/>
            <a:ext cx="1188720" cy="387429"/>
          </a:xfrm>
          <a:prstGeom prst="rect">
            <a:avLst/>
          </a:prstGeom>
        </p:spPr>
      </p:pic>
      <p:pic>
        <p:nvPicPr>
          <p:cNvPr id="10" name="Imagen 9">
            <a:extLst>
              <a:ext uri="{FF2B5EF4-FFF2-40B4-BE49-F238E27FC236}">
                <a16:creationId xmlns:a16="http://schemas.microsoft.com/office/drawing/2014/main" id="{334EB173-069E-53A3-216D-51448A254833}"/>
              </a:ext>
            </a:extLst>
          </p:cNvPr>
          <p:cNvPicPr>
            <a:picLocks noChangeAspect="1"/>
          </p:cNvPicPr>
          <p:nvPr/>
        </p:nvPicPr>
        <p:blipFill>
          <a:blip r:embed="rId4"/>
          <a:stretch>
            <a:fillRect/>
          </a:stretch>
        </p:blipFill>
        <p:spPr>
          <a:xfrm>
            <a:off x="571691" y="1117303"/>
            <a:ext cx="6375519" cy="671221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4" name="Text 1"/>
          <p:cNvSpPr/>
          <p:nvPr/>
        </p:nvSpPr>
        <p:spPr>
          <a:xfrm>
            <a:off x="615371" y="3831312"/>
            <a:ext cx="12505134" cy="566976"/>
          </a:xfrm>
          <a:prstGeom prst="rect">
            <a:avLst/>
          </a:prstGeom>
          <a:noFill/>
          <a:ln/>
        </p:spPr>
        <p:txBody>
          <a:bodyPr wrap="none" lIns="0" tIns="0" rIns="0" bIns="0" rtlCol="0" anchor="t"/>
          <a:lstStyle/>
          <a:p>
            <a:pPr marL="0" indent="0" algn="l">
              <a:lnSpc>
                <a:spcPts val="4450"/>
              </a:lnSpc>
              <a:buNone/>
            </a:pPr>
            <a:r>
              <a:rPr lang="en-US" sz="400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Soporte para early stopping y programación más compleja</a:t>
            </a:r>
            <a:endParaRPr lang="en-US" sz="4000" dirty="0">
              <a:latin typeface="Source Sans Pro" panose="020B0503030403020204" pitchFamily="34" charset="0"/>
              <a:ea typeface="Source Sans Pro" panose="020B0503030403020204" pitchFamily="34" charset="0"/>
            </a:endParaRPr>
          </a:p>
        </p:txBody>
      </p:sp>
      <p:sp>
        <p:nvSpPr>
          <p:cNvPr id="5" name="Text 2"/>
          <p:cNvSpPr/>
          <p:nvPr/>
        </p:nvSpPr>
        <p:spPr>
          <a:xfrm>
            <a:off x="793790" y="5152051"/>
            <a:ext cx="13042821" cy="362903"/>
          </a:xfrm>
          <a:prstGeom prst="rect">
            <a:avLst/>
          </a:prstGeom>
          <a:noFill/>
          <a:ln/>
        </p:spPr>
        <p:txBody>
          <a:bodyPr wrap="none" lIns="0" tIns="0" rIns="0" bIns="0" rtlCol="0" anchor="t"/>
          <a:lstStyle/>
          <a:p>
            <a:pPr marL="0" indent="0" algn="l">
              <a:lnSpc>
                <a:spcPts val="2850"/>
              </a:lnSpc>
              <a:buNone/>
            </a:pPr>
            <a:r>
              <a:rPr lang="en-US" sz="1750" dirty="0">
                <a:solidFill>
                  <a:srgbClr val="1C1D22"/>
                </a:solidFill>
                <a:latin typeface="Source Sans Pro" pitchFamily="34" charset="0"/>
                <a:ea typeface="Source Sans Pro" pitchFamily="34" charset="-122"/>
                <a:cs typeface="Source Sans Pro" pitchFamily="34" charset="-120"/>
              </a:rPr>
              <a:t>Ray Tune permite aplicar schedulers como:</a:t>
            </a:r>
            <a:endParaRPr lang="en-US" sz="1750" dirty="0"/>
          </a:p>
        </p:txBody>
      </p:sp>
      <p:sp>
        <p:nvSpPr>
          <p:cNvPr id="6" name="Text 3"/>
          <p:cNvSpPr/>
          <p:nvPr/>
        </p:nvSpPr>
        <p:spPr>
          <a:xfrm>
            <a:off x="793790" y="5770104"/>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C1D22"/>
                </a:solidFill>
                <a:latin typeface="Source Sans Pro" pitchFamily="34" charset="0"/>
                <a:ea typeface="Source Sans Pro" pitchFamily="34" charset="-122"/>
                <a:cs typeface="Source Sans Pro" pitchFamily="34" charset="-120"/>
              </a:rPr>
              <a:t>ASHAScheduler: elimina combinaciones de bajo rendimiento rápidamente.</a:t>
            </a:r>
            <a:endParaRPr lang="en-US" sz="1750" dirty="0"/>
          </a:p>
        </p:txBody>
      </p:sp>
      <p:sp>
        <p:nvSpPr>
          <p:cNvPr id="7" name="Text 4"/>
          <p:cNvSpPr/>
          <p:nvPr/>
        </p:nvSpPr>
        <p:spPr>
          <a:xfrm>
            <a:off x="793790" y="6212303"/>
            <a:ext cx="130428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C1D22"/>
                </a:solidFill>
                <a:latin typeface="Source Sans Pro" pitchFamily="34" charset="0"/>
                <a:ea typeface="Source Sans Pro" pitchFamily="34" charset="-122"/>
                <a:cs typeface="Source Sans Pro" pitchFamily="34" charset="-120"/>
              </a:rPr>
              <a:t>PBT (Population-Based Training): optimización evolutiva adaptativa.</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1"/>
          <p:cNvSpPr/>
          <p:nvPr/>
        </p:nvSpPr>
        <p:spPr>
          <a:xfrm>
            <a:off x="682278" y="3278505"/>
            <a:ext cx="6794063" cy="566976"/>
          </a:xfrm>
          <a:prstGeom prst="rect">
            <a:avLst/>
          </a:prstGeom>
          <a:noFill/>
          <a:ln/>
        </p:spPr>
        <p:txBody>
          <a:bodyPr wrap="none" lIns="0" tIns="0" rIns="0" bIns="0" rtlCol="0" anchor="t"/>
          <a:lstStyle/>
          <a:p>
            <a:pPr marL="0" indent="0" algn="l">
              <a:lnSpc>
                <a:spcPts val="4450"/>
              </a:lnSpc>
              <a:buNone/>
            </a:pPr>
            <a:r>
              <a:rPr lang="en-US" sz="400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Actividades prácticas sugeridas</a:t>
            </a:r>
            <a:endParaRPr lang="en-US" sz="4000" dirty="0">
              <a:latin typeface="Source Sans Pro" panose="020B0503030403020204" pitchFamily="34" charset="0"/>
              <a:ea typeface="Source Sans Pro" panose="020B0503030403020204" pitchFamily="34" charset="0"/>
            </a:endParaRPr>
          </a:p>
        </p:txBody>
      </p:sp>
      <p:sp>
        <p:nvSpPr>
          <p:cNvPr id="5" name="Text 2"/>
          <p:cNvSpPr/>
          <p:nvPr/>
        </p:nvSpPr>
        <p:spPr>
          <a:xfrm>
            <a:off x="793790" y="4469130"/>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C1D22"/>
                </a:solidFill>
                <a:latin typeface="Source Sans Pro" pitchFamily="34" charset="0"/>
                <a:ea typeface="Source Sans Pro" pitchFamily="34" charset="-122"/>
                <a:cs typeface="Source Sans Pro" pitchFamily="34" charset="-120"/>
              </a:rPr>
              <a:t>Realizar tuning con Ray Tune sobre un modelo XGBoost o Keras.</a:t>
            </a:r>
            <a:endParaRPr lang="en-US" sz="1750" dirty="0"/>
          </a:p>
        </p:txBody>
      </p:sp>
      <p:sp>
        <p:nvSpPr>
          <p:cNvPr id="6" name="Text 3"/>
          <p:cNvSpPr/>
          <p:nvPr/>
        </p:nvSpPr>
        <p:spPr>
          <a:xfrm>
            <a:off x="793790" y="4911328"/>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C1D22"/>
                </a:solidFill>
                <a:latin typeface="Source Sans Pro" pitchFamily="34" charset="0"/>
                <a:ea typeface="Source Sans Pro" pitchFamily="34" charset="-122"/>
                <a:cs typeface="Source Sans Pro" pitchFamily="34" charset="-120"/>
              </a:rPr>
              <a:t>Comparar tiempo de ejecución con Optuna y Random Search.</a:t>
            </a:r>
            <a:endParaRPr lang="en-US" sz="1750" dirty="0"/>
          </a:p>
        </p:txBody>
      </p:sp>
      <p:sp>
        <p:nvSpPr>
          <p:cNvPr id="7" name="Text 4"/>
          <p:cNvSpPr/>
          <p:nvPr/>
        </p:nvSpPr>
        <p:spPr>
          <a:xfrm>
            <a:off x="793790" y="5353526"/>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C1D22"/>
                </a:solidFill>
                <a:latin typeface="Source Sans Pro" pitchFamily="34" charset="0"/>
                <a:ea typeface="Source Sans Pro" pitchFamily="34" charset="-122"/>
                <a:cs typeface="Source Sans Pro" pitchFamily="34" charset="-120"/>
              </a:rPr>
              <a:t>Aplicar un scheduler de tipo early stopping para acelerar la búsqueda.</a:t>
            </a:r>
            <a:endParaRPr lang="en-US" sz="17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4" name="Text 1"/>
          <p:cNvSpPr/>
          <p:nvPr/>
        </p:nvSpPr>
        <p:spPr>
          <a:xfrm>
            <a:off x="793790" y="3703267"/>
            <a:ext cx="4639866" cy="566976"/>
          </a:xfrm>
          <a:prstGeom prst="rect">
            <a:avLst/>
          </a:prstGeom>
          <a:noFill/>
          <a:ln/>
        </p:spPr>
        <p:txBody>
          <a:bodyPr wrap="none" lIns="0" tIns="0" rIns="0" bIns="0" rtlCol="0" anchor="t"/>
          <a:lstStyle/>
          <a:p>
            <a:pPr marL="0" indent="0" algn="l">
              <a:lnSpc>
                <a:spcPts val="4450"/>
              </a:lnSpc>
              <a:buNone/>
            </a:pPr>
            <a:r>
              <a:rPr lang="en-US" sz="480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Preguntas embebidas</a:t>
            </a:r>
            <a:endParaRPr lang="en-US" sz="4800" dirty="0">
              <a:latin typeface="Source Sans Pro" panose="020B0503030403020204" pitchFamily="34" charset="0"/>
              <a:ea typeface="Source Sans Pro" panose="020B0503030403020204" pitchFamily="34" charset="0"/>
            </a:endParaRPr>
          </a:p>
        </p:txBody>
      </p:sp>
      <p:sp>
        <p:nvSpPr>
          <p:cNvPr id="5" name="Shape 2"/>
          <p:cNvSpPr/>
          <p:nvPr/>
        </p:nvSpPr>
        <p:spPr>
          <a:xfrm>
            <a:off x="793790" y="5026764"/>
            <a:ext cx="4196358" cy="1562338"/>
          </a:xfrm>
          <a:prstGeom prst="roundRect">
            <a:avLst>
              <a:gd name="adj" fmla="val 6098"/>
            </a:avLst>
          </a:prstGeom>
          <a:solidFill>
            <a:srgbClr val="00424C"/>
          </a:solidFill>
          <a:ln w="22860">
            <a:solidFill>
              <a:srgbClr val="195B65"/>
            </a:solidFill>
            <a:prstDash val="solid"/>
          </a:ln>
        </p:spPr>
      </p:sp>
      <p:sp>
        <p:nvSpPr>
          <p:cNvPr id="6" name="Text 3"/>
          <p:cNvSpPr/>
          <p:nvPr/>
        </p:nvSpPr>
        <p:spPr>
          <a:xfrm>
            <a:off x="1043464" y="5276438"/>
            <a:ext cx="3697010" cy="1062990"/>
          </a:xfrm>
          <a:prstGeom prst="rect">
            <a:avLst/>
          </a:prstGeom>
          <a:noFill/>
          <a:ln/>
        </p:spPr>
        <p:txBody>
          <a:bodyPr wrap="square" lIns="0" tIns="0" rIns="0" bIns="0" rtlCol="0" anchor="t"/>
          <a:lstStyle/>
          <a:p>
            <a:pPr marL="0" indent="0" algn="l">
              <a:lnSpc>
                <a:spcPts val="2750"/>
              </a:lnSpc>
              <a:buNone/>
            </a:pPr>
            <a:r>
              <a:rPr lang="en-US" sz="2200" b="1" dirty="0">
                <a:solidFill>
                  <a:srgbClr val="FFFFFF"/>
                </a:solidFill>
                <a:latin typeface="Source Sans Pro" panose="020B0503030403020204" pitchFamily="34" charset="0"/>
                <a:ea typeface="Source Sans Pro" panose="020B0503030403020204" pitchFamily="34" charset="0"/>
                <a:cs typeface="Gilroy-ExtraBoldItalic Extra Bold" pitchFamily="34" charset="-120"/>
              </a:rPr>
              <a:t>¿En qué escenarios crees que Ray Tune tiene más ventaja que otras librerías?</a:t>
            </a:r>
            <a:endParaRPr lang="en-US" sz="2200" dirty="0">
              <a:latin typeface="Source Sans Pro" panose="020B0503030403020204" pitchFamily="34" charset="0"/>
              <a:ea typeface="Source Sans Pro" panose="020B0503030403020204" pitchFamily="34" charset="0"/>
            </a:endParaRPr>
          </a:p>
        </p:txBody>
      </p:sp>
      <p:sp>
        <p:nvSpPr>
          <p:cNvPr id="7" name="Shape 4"/>
          <p:cNvSpPr/>
          <p:nvPr/>
        </p:nvSpPr>
        <p:spPr>
          <a:xfrm>
            <a:off x="5216962" y="5026764"/>
            <a:ext cx="4196358" cy="1562338"/>
          </a:xfrm>
          <a:prstGeom prst="roundRect">
            <a:avLst>
              <a:gd name="adj" fmla="val 6098"/>
            </a:avLst>
          </a:prstGeom>
          <a:solidFill>
            <a:srgbClr val="CADCD8"/>
          </a:solidFill>
          <a:ln w="22860">
            <a:solidFill>
              <a:srgbClr val="B0C2BE"/>
            </a:solidFill>
            <a:prstDash val="solid"/>
          </a:ln>
        </p:spPr>
      </p:sp>
      <p:sp>
        <p:nvSpPr>
          <p:cNvPr id="8" name="Text 5"/>
          <p:cNvSpPr/>
          <p:nvPr/>
        </p:nvSpPr>
        <p:spPr>
          <a:xfrm>
            <a:off x="5466636" y="5276438"/>
            <a:ext cx="3697010" cy="1062990"/>
          </a:xfrm>
          <a:prstGeom prst="rect">
            <a:avLst/>
          </a:prstGeom>
          <a:noFill/>
          <a:ln/>
        </p:spPr>
        <p:txBody>
          <a:bodyPr wrap="square" lIns="0" tIns="0" rIns="0" bIns="0" rtlCol="0" anchor="t"/>
          <a:lstStyle/>
          <a:p>
            <a:pPr marL="0" indent="0" algn="l">
              <a:lnSpc>
                <a:spcPts val="2750"/>
              </a:lnSpc>
              <a:buNone/>
            </a:pPr>
            <a:r>
              <a:rPr lang="en-US" sz="2200" b="1" dirty="0">
                <a:solidFill>
                  <a:srgbClr val="000000"/>
                </a:solidFill>
                <a:latin typeface="Source Sans Pro" panose="020B0503030403020204" pitchFamily="34" charset="0"/>
                <a:ea typeface="Source Sans Pro" panose="020B0503030403020204" pitchFamily="34" charset="0"/>
                <a:cs typeface="Gilroy-ExtraBoldItalic Extra Bold" pitchFamily="34" charset="-120"/>
              </a:rPr>
              <a:t>¿Qué consideraciones debes tener al paralelizar tareas de tuning?</a:t>
            </a:r>
            <a:endParaRPr lang="en-US" sz="2200" dirty="0">
              <a:latin typeface="Source Sans Pro" panose="020B0503030403020204" pitchFamily="34" charset="0"/>
              <a:ea typeface="Source Sans Pro" panose="020B0503030403020204" pitchFamily="34" charset="0"/>
            </a:endParaRPr>
          </a:p>
        </p:txBody>
      </p:sp>
      <p:sp>
        <p:nvSpPr>
          <p:cNvPr id="9" name="Shape 6"/>
          <p:cNvSpPr/>
          <p:nvPr/>
        </p:nvSpPr>
        <p:spPr>
          <a:xfrm>
            <a:off x="9640133" y="5026764"/>
            <a:ext cx="4196358" cy="1562338"/>
          </a:xfrm>
          <a:prstGeom prst="roundRect">
            <a:avLst>
              <a:gd name="adj" fmla="val 6098"/>
            </a:avLst>
          </a:prstGeom>
          <a:solidFill>
            <a:srgbClr val="B9AAD4"/>
          </a:solidFill>
          <a:ln w="22860">
            <a:solidFill>
              <a:srgbClr val="9F90BA"/>
            </a:solidFill>
            <a:prstDash val="solid"/>
          </a:ln>
        </p:spPr>
      </p:sp>
      <p:sp>
        <p:nvSpPr>
          <p:cNvPr id="10" name="Text 7"/>
          <p:cNvSpPr/>
          <p:nvPr/>
        </p:nvSpPr>
        <p:spPr>
          <a:xfrm>
            <a:off x="9889808" y="5276438"/>
            <a:ext cx="3697010" cy="1062990"/>
          </a:xfrm>
          <a:prstGeom prst="rect">
            <a:avLst/>
          </a:prstGeom>
          <a:noFill/>
          <a:ln/>
        </p:spPr>
        <p:txBody>
          <a:bodyPr wrap="square" lIns="0" tIns="0" rIns="0" bIns="0" rtlCol="0" anchor="t"/>
          <a:lstStyle/>
          <a:p>
            <a:pPr marL="0" indent="0" algn="l">
              <a:lnSpc>
                <a:spcPts val="2750"/>
              </a:lnSpc>
              <a:buNone/>
            </a:pPr>
            <a:r>
              <a:rPr lang="en-US" sz="2200" b="1" dirty="0">
                <a:solidFill>
                  <a:srgbClr val="000000"/>
                </a:solidFill>
                <a:latin typeface="Source Sans Pro" panose="020B0503030403020204" pitchFamily="34" charset="0"/>
                <a:ea typeface="Source Sans Pro" panose="020B0503030403020204" pitchFamily="34" charset="0"/>
                <a:cs typeface="Gilroy-ExtraBoldItalic Extra Bold" pitchFamily="34" charset="-120"/>
              </a:rPr>
              <a:t>¿Cómo se beneficia un proyecto de IA al integrar checkpointing automático?</a:t>
            </a:r>
            <a:endParaRPr lang="en-US" sz="2200" dirty="0">
              <a:latin typeface="Source Sans Pro" panose="020B0503030403020204" pitchFamily="34" charset="0"/>
              <a:ea typeface="Source Sans Pro" panose="020B0503030403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595789" y="717709"/>
            <a:ext cx="5733336" cy="531852"/>
          </a:xfrm>
          <a:prstGeom prst="rect">
            <a:avLst/>
          </a:prstGeom>
          <a:noFill/>
          <a:ln/>
        </p:spPr>
        <p:txBody>
          <a:bodyPr wrap="none" lIns="0" tIns="0" rIns="0" bIns="0" rtlCol="0" anchor="t"/>
          <a:lstStyle/>
          <a:p>
            <a:pPr marL="0" indent="0" algn="l">
              <a:lnSpc>
                <a:spcPts val="4150"/>
              </a:lnSpc>
              <a:buNone/>
            </a:pPr>
            <a:r>
              <a:rPr lang="en-US" sz="400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Evaluación de los Resultados</a:t>
            </a:r>
            <a:endParaRPr lang="en-US" sz="4000" dirty="0">
              <a:latin typeface="Source Sans Pro" panose="020B0503030403020204" pitchFamily="34" charset="0"/>
              <a:ea typeface="Source Sans Pro" panose="020B0503030403020204" pitchFamily="34" charset="0"/>
            </a:endParaRPr>
          </a:p>
        </p:txBody>
      </p:sp>
      <p:sp>
        <p:nvSpPr>
          <p:cNvPr id="3" name="Text 1"/>
          <p:cNvSpPr/>
          <p:nvPr/>
        </p:nvSpPr>
        <p:spPr>
          <a:xfrm>
            <a:off x="588169" y="1415747"/>
            <a:ext cx="12388810" cy="272415"/>
          </a:xfrm>
          <a:prstGeom prst="rect">
            <a:avLst/>
          </a:prstGeom>
          <a:noFill/>
          <a:ln/>
        </p:spPr>
        <p:txBody>
          <a:bodyPr wrap="none" lIns="0" tIns="0" rIns="0" bIns="0" rtlCol="0" anchor="t"/>
          <a:lstStyle/>
          <a:p>
            <a:pPr marL="0" indent="0" algn="l">
              <a:lnSpc>
                <a:spcPts val="2100"/>
              </a:lnSpc>
              <a:buNone/>
            </a:pPr>
            <a:r>
              <a:rPr lang="es-CL" sz="1600" noProof="0" dirty="0">
                <a:solidFill>
                  <a:srgbClr val="1C1D22"/>
                </a:solidFill>
                <a:latin typeface="Source Sans Pro" pitchFamily="34" charset="0"/>
                <a:ea typeface="Source Sans Pro" pitchFamily="34" charset="-122"/>
                <a:cs typeface="Source Sans Pro" pitchFamily="34" charset="-120"/>
              </a:rPr>
              <a:t>Aquí comparamos </a:t>
            </a:r>
            <a:r>
              <a:rPr lang="es-CL" sz="1600" noProof="0" dirty="0" err="1">
                <a:solidFill>
                  <a:srgbClr val="1C1D22"/>
                </a:solidFill>
                <a:latin typeface="Source Sans Pro" pitchFamily="34" charset="0"/>
                <a:ea typeface="Source Sans Pro" pitchFamily="34" charset="-122"/>
                <a:cs typeface="Source Sans Pro" pitchFamily="34" charset="-120"/>
              </a:rPr>
              <a:t>Optuna</a:t>
            </a:r>
            <a:r>
              <a:rPr lang="es-CL" sz="1600" noProof="0" dirty="0">
                <a:solidFill>
                  <a:srgbClr val="1C1D22"/>
                </a:solidFill>
                <a:latin typeface="Source Sans Pro" pitchFamily="34" charset="0"/>
                <a:ea typeface="Source Sans Pro" pitchFamily="34" charset="-122"/>
                <a:cs typeface="Source Sans Pro" pitchFamily="34" charset="-120"/>
              </a:rPr>
              <a:t>, Ray Tune y otras herramientas de </a:t>
            </a:r>
            <a:r>
              <a:rPr lang="es-CL" sz="1600" noProof="0" dirty="0" err="1">
                <a:solidFill>
                  <a:srgbClr val="1C1D22"/>
                </a:solidFill>
                <a:latin typeface="Source Sans Pro" pitchFamily="34" charset="0"/>
                <a:ea typeface="Source Sans Pro" pitchFamily="34" charset="-122"/>
                <a:cs typeface="Source Sans Pro" pitchFamily="34" charset="-120"/>
              </a:rPr>
              <a:t>tuning</a:t>
            </a:r>
            <a:r>
              <a:rPr lang="es-CL" sz="1600" noProof="0" dirty="0">
                <a:solidFill>
                  <a:srgbClr val="1C1D22"/>
                </a:solidFill>
                <a:latin typeface="Source Sans Pro" pitchFamily="34" charset="0"/>
                <a:ea typeface="Source Sans Pro" pitchFamily="34" charset="-122"/>
                <a:cs typeface="Source Sans Pro" pitchFamily="34" charset="-120"/>
              </a:rPr>
              <a:t> automatizado, para ayudarte a decidir cuál conviene usar según el contexto técnico, </a:t>
            </a:r>
          </a:p>
          <a:p>
            <a:pPr marL="0" indent="0" algn="l">
              <a:lnSpc>
                <a:spcPts val="2100"/>
              </a:lnSpc>
              <a:buNone/>
            </a:pPr>
            <a:r>
              <a:rPr lang="es-CL" sz="1600" noProof="0" dirty="0">
                <a:solidFill>
                  <a:srgbClr val="1C1D22"/>
                </a:solidFill>
                <a:latin typeface="Source Sans Pro" pitchFamily="34" charset="0"/>
                <a:ea typeface="Source Sans Pro" pitchFamily="34" charset="-122"/>
                <a:cs typeface="Source Sans Pro" pitchFamily="34" charset="-120"/>
              </a:rPr>
              <a:t>operativo y educativo.</a:t>
            </a:r>
            <a:endParaRPr lang="es-CL" sz="1600" noProof="0" dirty="0"/>
          </a:p>
        </p:txBody>
      </p:sp>
      <p:sp>
        <p:nvSpPr>
          <p:cNvPr id="4" name="Text 2"/>
          <p:cNvSpPr/>
          <p:nvPr/>
        </p:nvSpPr>
        <p:spPr>
          <a:xfrm>
            <a:off x="595789" y="2117646"/>
            <a:ext cx="3408283" cy="425648"/>
          </a:xfrm>
          <a:prstGeom prst="rect">
            <a:avLst/>
          </a:prstGeom>
          <a:noFill/>
          <a:ln/>
        </p:spPr>
        <p:txBody>
          <a:bodyPr wrap="none" lIns="0" tIns="0" rIns="0" bIns="0" rtlCol="0" anchor="t"/>
          <a:lstStyle/>
          <a:p>
            <a:pPr marL="0" indent="0" algn="l">
              <a:lnSpc>
                <a:spcPts val="3350"/>
              </a:lnSpc>
              <a:buNone/>
            </a:pPr>
            <a:r>
              <a:rPr lang="es-CL" sz="3200" b="1" noProof="0"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Comparativa general</a:t>
            </a:r>
            <a:endParaRPr lang="es-CL" sz="3200" noProof="0" dirty="0">
              <a:latin typeface="Source Sans Pro" panose="020B0503030403020204" pitchFamily="34" charset="0"/>
              <a:ea typeface="Source Sans Pro" panose="020B0503030403020204" pitchFamily="34" charset="0"/>
            </a:endParaRPr>
          </a:p>
        </p:txBody>
      </p:sp>
      <p:sp>
        <p:nvSpPr>
          <p:cNvPr id="5" name="Shape 3"/>
          <p:cNvSpPr/>
          <p:nvPr/>
        </p:nvSpPr>
        <p:spPr>
          <a:xfrm>
            <a:off x="595789" y="2798564"/>
            <a:ext cx="12388810" cy="4713208"/>
          </a:xfrm>
          <a:prstGeom prst="roundRect">
            <a:avLst>
              <a:gd name="adj" fmla="val 1517"/>
            </a:avLst>
          </a:prstGeom>
          <a:noFill/>
          <a:ln w="7620">
            <a:solidFill>
              <a:srgbClr val="000000">
                <a:alpha val="8000"/>
              </a:srgbClr>
            </a:solidFill>
            <a:prstDash val="solid"/>
          </a:ln>
        </p:spPr>
      </p:sp>
      <p:sp>
        <p:nvSpPr>
          <p:cNvPr id="6" name="Shape 4"/>
          <p:cNvSpPr/>
          <p:nvPr/>
        </p:nvSpPr>
        <p:spPr>
          <a:xfrm>
            <a:off x="603409" y="2806184"/>
            <a:ext cx="12373570" cy="491728"/>
          </a:xfrm>
          <a:prstGeom prst="rect">
            <a:avLst/>
          </a:prstGeom>
          <a:solidFill>
            <a:srgbClr val="FFFFFF">
              <a:alpha val="4000"/>
            </a:srgbClr>
          </a:solidFill>
          <a:ln/>
        </p:spPr>
      </p:sp>
      <p:sp>
        <p:nvSpPr>
          <p:cNvPr id="7" name="Text 5"/>
          <p:cNvSpPr/>
          <p:nvPr/>
        </p:nvSpPr>
        <p:spPr>
          <a:xfrm>
            <a:off x="773668" y="2915841"/>
            <a:ext cx="2749272" cy="272415"/>
          </a:xfrm>
          <a:prstGeom prst="rect">
            <a:avLst/>
          </a:prstGeom>
          <a:noFill/>
          <a:ln/>
        </p:spPr>
        <p:txBody>
          <a:bodyPr wrap="none" lIns="0" tIns="0" rIns="0" bIns="0" rtlCol="0" anchor="t"/>
          <a:lstStyle/>
          <a:p>
            <a:pPr marL="0" indent="0" algn="l">
              <a:lnSpc>
                <a:spcPts val="2100"/>
              </a:lnSpc>
              <a:buNone/>
            </a:pPr>
            <a:r>
              <a:rPr lang="en-US" sz="1300" dirty="0">
                <a:solidFill>
                  <a:srgbClr val="000000"/>
                </a:solidFill>
                <a:latin typeface="Source Sans Pro" pitchFamily="34" charset="0"/>
                <a:ea typeface="Source Sans Pro" pitchFamily="34" charset="-122"/>
                <a:cs typeface="Source Sans Pro" pitchFamily="34" charset="-120"/>
              </a:rPr>
              <a:t>🔍</a:t>
            </a:r>
            <a:r>
              <a:rPr lang="en-US" sz="1300" dirty="0">
                <a:solidFill>
                  <a:srgbClr val="1C1D22"/>
                </a:solidFill>
                <a:latin typeface="Source Sans Pro" pitchFamily="34" charset="0"/>
                <a:ea typeface="Source Sans Pro" pitchFamily="34" charset="-122"/>
                <a:cs typeface="Source Sans Pro" pitchFamily="34" charset="-120"/>
              </a:rPr>
              <a:t> Búsqueda inteligente</a:t>
            </a:r>
            <a:endParaRPr lang="en-US" sz="1300" dirty="0"/>
          </a:p>
        </p:txBody>
      </p:sp>
      <p:sp>
        <p:nvSpPr>
          <p:cNvPr id="8" name="Text 6"/>
          <p:cNvSpPr/>
          <p:nvPr/>
        </p:nvSpPr>
        <p:spPr>
          <a:xfrm>
            <a:off x="3870841" y="2915841"/>
            <a:ext cx="274546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TPE, bayesiano</a:t>
            </a:r>
            <a:endParaRPr lang="en-US" sz="1300" dirty="0"/>
          </a:p>
        </p:txBody>
      </p:sp>
      <p:sp>
        <p:nvSpPr>
          <p:cNvPr id="9" name="Text 7"/>
          <p:cNvSpPr/>
          <p:nvPr/>
        </p:nvSpPr>
        <p:spPr>
          <a:xfrm>
            <a:off x="6964204" y="2915841"/>
            <a:ext cx="274546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TPE, PBT, HyperBand, Random</a:t>
            </a:r>
            <a:endParaRPr lang="en-US" sz="1300" dirty="0"/>
          </a:p>
        </p:txBody>
      </p:sp>
      <p:sp>
        <p:nvSpPr>
          <p:cNvPr id="10" name="Text 8"/>
          <p:cNvSpPr/>
          <p:nvPr/>
        </p:nvSpPr>
        <p:spPr>
          <a:xfrm>
            <a:off x="10057567" y="2915841"/>
            <a:ext cx="274927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Manual</a:t>
            </a:r>
            <a:endParaRPr lang="en-US" sz="1300" dirty="0"/>
          </a:p>
        </p:txBody>
      </p:sp>
      <p:sp>
        <p:nvSpPr>
          <p:cNvPr id="11" name="Shape 9"/>
          <p:cNvSpPr/>
          <p:nvPr/>
        </p:nvSpPr>
        <p:spPr>
          <a:xfrm>
            <a:off x="603409" y="3297912"/>
            <a:ext cx="12373570" cy="491728"/>
          </a:xfrm>
          <a:prstGeom prst="rect">
            <a:avLst/>
          </a:prstGeom>
          <a:solidFill>
            <a:srgbClr val="000000">
              <a:alpha val="4000"/>
            </a:srgbClr>
          </a:solidFill>
          <a:ln/>
        </p:spPr>
      </p:sp>
      <p:sp>
        <p:nvSpPr>
          <p:cNvPr id="12" name="Text 10"/>
          <p:cNvSpPr/>
          <p:nvPr/>
        </p:nvSpPr>
        <p:spPr>
          <a:xfrm>
            <a:off x="773668" y="3407569"/>
            <a:ext cx="2749272" cy="272415"/>
          </a:xfrm>
          <a:prstGeom prst="rect">
            <a:avLst/>
          </a:prstGeom>
          <a:noFill/>
          <a:ln/>
        </p:spPr>
        <p:txBody>
          <a:bodyPr wrap="none" lIns="0" tIns="0" rIns="0" bIns="0" rtlCol="0" anchor="t"/>
          <a:lstStyle/>
          <a:p>
            <a:pPr marL="0" indent="0" algn="l">
              <a:lnSpc>
                <a:spcPts val="2100"/>
              </a:lnSpc>
              <a:buNone/>
            </a:pPr>
            <a:r>
              <a:rPr lang="en-US" sz="1300" dirty="0">
                <a:solidFill>
                  <a:srgbClr val="000000"/>
                </a:solidFill>
                <a:latin typeface="Source Sans Pro" pitchFamily="34" charset="0"/>
                <a:ea typeface="Source Sans Pro" pitchFamily="34" charset="-122"/>
                <a:cs typeface="Source Sans Pro" pitchFamily="34" charset="-120"/>
              </a:rPr>
              <a:t>⚡</a:t>
            </a:r>
            <a:r>
              <a:rPr lang="en-US" sz="1300" dirty="0">
                <a:solidFill>
                  <a:srgbClr val="1C1D22"/>
                </a:solidFill>
                <a:latin typeface="Source Sans Pro" pitchFamily="34" charset="0"/>
                <a:ea typeface="Source Sans Pro" pitchFamily="34" charset="-122"/>
                <a:cs typeface="Source Sans Pro" pitchFamily="34" charset="-120"/>
              </a:rPr>
              <a:t> Paralelización</a:t>
            </a:r>
            <a:endParaRPr lang="en-US" sz="1300" dirty="0"/>
          </a:p>
        </p:txBody>
      </p:sp>
      <p:sp>
        <p:nvSpPr>
          <p:cNvPr id="13" name="Text 11"/>
          <p:cNvSpPr/>
          <p:nvPr/>
        </p:nvSpPr>
        <p:spPr>
          <a:xfrm>
            <a:off x="3870841" y="3407569"/>
            <a:ext cx="274546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Sí (multithread / Dask / multiproc)</a:t>
            </a:r>
            <a:endParaRPr lang="en-US" sz="1300" dirty="0"/>
          </a:p>
        </p:txBody>
      </p:sp>
      <p:sp>
        <p:nvSpPr>
          <p:cNvPr id="14" name="Text 12"/>
          <p:cNvSpPr/>
          <p:nvPr/>
        </p:nvSpPr>
        <p:spPr>
          <a:xfrm>
            <a:off x="6964204" y="3407569"/>
            <a:ext cx="274546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Sí (distribuido nativo con Ray)</a:t>
            </a:r>
            <a:endParaRPr lang="en-US" sz="1300" dirty="0"/>
          </a:p>
        </p:txBody>
      </p:sp>
      <p:sp>
        <p:nvSpPr>
          <p:cNvPr id="15" name="Text 13"/>
          <p:cNvSpPr/>
          <p:nvPr/>
        </p:nvSpPr>
        <p:spPr>
          <a:xfrm>
            <a:off x="10057567" y="3407569"/>
            <a:ext cx="274927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Limitado</a:t>
            </a:r>
            <a:endParaRPr lang="en-US" sz="1300" dirty="0"/>
          </a:p>
        </p:txBody>
      </p:sp>
      <p:sp>
        <p:nvSpPr>
          <p:cNvPr id="16" name="Shape 14"/>
          <p:cNvSpPr/>
          <p:nvPr/>
        </p:nvSpPr>
        <p:spPr>
          <a:xfrm>
            <a:off x="603409" y="3789640"/>
            <a:ext cx="12373570" cy="491728"/>
          </a:xfrm>
          <a:prstGeom prst="rect">
            <a:avLst/>
          </a:prstGeom>
          <a:solidFill>
            <a:srgbClr val="FFFFFF">
              <a:alpha val="4000"/>
            </a:srgbClr>
          </a:solidFill>
          <a:ln/>
        </p:spPr>
      </p:sp>
      <p:sp>
        <p:nvSpPr>
          <p:cNvPr id="17" name="Text 15"/>
          <p:cNvSpPr/>
          <p:nvPr/>
        </p:nvSpPr>
        <p:spPr>
          <a:xfrm>
            <a:off x="773668" y="3899297"/>
            <a:ext cx="2749272" cy="272415"/>
          </a:xfrm>
          <a:prstGeom prst="rect">
            <a:avLst/>
          </a:prstGeom>
          <a:noFill/>
          <a:ln/>
        </p:spPr>
        <p:txBody>
          <a:bodyPr wrap="none" lIns="0" tIns="0" rIns="0" bIns="0" rtlCol="0" anchor="t"/>
          <a:lstStyle/>
          <a:p>
            <a:pPr marL="0" indent="0" algn="l">
              <a:lnSpc>
                <a:spcPts val="2100"/>
              </a:lnSpc>
              <a:buNone/>
            </a:pPr>
            <a:r>
              <a:rPr lang="en-US" sz="1300" dirty="0">
                <a:solidFill>
                  <a:srgbClr val="000000"/>
                </a:solidFill>
                <a:latin typeface="Source Sans Pro" pitchFamily="34" charset="0"/>
                <a:ea typeface="Source Sans Pro" pitchFamily="34" charset="-122"/>
                <a:cs typeface="Source Sans Pro" pitchFamily="34" charset="-120"/>
              </a:rPr>
              <a:t>📈</a:t>
            </a:r>
            <a:r>
              <a:rPr lang="en-US" sz="1300" dirty="0">
                <a:solidFill>
                  <a:srgbClr val="1C1D22"/>
                </a:solidFill>
                <a:latin typeface="Source Sans Pro" pitchFamily="34" charset="0"/>
                <a:ea typeface="Source Sans Pro" pitchFamily="34" charset="-122"/>
                <a:cs typeface="Source Sans Pro" pitchFamily="34" charset="-120"/>
              </a:rPr>
              <a:t> Visualización</a:t>
            </a:r>
            <a:endParaRPr lang="en-US" sz="1300" dirty="0"/>
          </a:p>
        </p:txBody>
      </p:sp>
      <p:sp>
        <p:nvSpPr>
          <p:cNvPr id="18" name="Text 16"/>
          <p:cNvSpPr/>
          <p:nvPr/>
        </p:nvSpPr>
        <p:spPr>
          <a:xfrm>
            <a:off x="3870841" y="3899297"/>
            <a:ext cx="274546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Muy buena (dashboard + notebook)</a:t>
            </a:r>
            <a:endParaRPr lang="en-US" sz="1300" dirty="0"/>
          </a:p>
        </p:txBody>
      </p:sp>
      <p:sp>
        <p:nvSpPr>
          <p:cNvPr id="19" name="Text 17"/>
          <p:cNvSpPr/>
          <p:nvPr/>
        </p:nvSpPr>
        <p:spPr>
          <a:xfrm>
            <a:off x="6964204" y="3899297"/>
            <a:ext cx="274546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Integrable con TensorBoard / CSV</a:t>
            </a:r>
            <a:endParaRPr lang="en-US" sz="1300" dirty="0"/>
          </a:p>
        </p:txBody>
      </p:sp>
      <p:sp>
        <p:nvSpPr>
          <p:cNvPr id="20" name="Text 18"/>
          <p:cNvSpPr/>
          <p:nvPr/>
        </p:nvSpPr>
        <p:spPr>
          <a:xfrm>
            <a:off x="10057567" y="3899297"/>
            <a:ext cx="274927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No</a:t>
            </a:r>
            <a:endParaRPr lang="en-US" sz="1300" dirty="0"/>
          </a:p>
        </p:txBody>
      </p:sp>
      <p:sp>
        <p:nvSpPr>
          <p:cNvPr id="21" name="Shape 19"/>
          <p:cNvSpPr/>
          <p:nvPr/>
        </p:nvSpPr>
        <p:spPr>
          <a:xfrm>
            <a:off x="603409" y="4281368"/>
            <a:ext cx="12373570" cy="491728"/>
          </a:xfrm>
          <a:prstGeom prst="rect">
            <a:avLst/>
          </a:prstGeom>
          <a:solidFill>
            <a:srgbClr val="000000">
              <a:alpha val="4000"/>
            </a:srgbClr>
          </a:solidFill>
          <a:ln/>
        </p:spPr>
      </p:sp>
      <p:sp>
        <p:nvSpPr>
          <p:cNvPr id="22" name="Text 20"/>
          <p:cNvSpPr/>
          <p:nvPr/>
        </p:nvSpPr>
        <p:spPr>
          <a:xfrm>
            <a:off x="773668" y="4391025"/>
            <a:ext cx="2749272" cy="272415"/>
          </a:xfrm>
          <a:prstGeom prst="rect">
            <a:avLst/>
          </a:prstGeom>
          <a:noFill/>
          <a:ln/>
        </p:spPr>
        <p:txBody>
          <a:bodyPr wrap="none" lIns="0" tIns="0" rIns="0" bIns="0" rtlCol="0" anchor="t"/>
          <a:lstStyle/>
          <a:p>
            <a:pPr marL="0" indent="0" algn="l">
              <a:lnSpc>
                <a:spcPts val="2100"/>
              </a:lnSpc>
              <a:buNone/>
            </a:pPr>
            <a:r>
              <a:rPr lang="en-US" sz="1300" dirty="0">
                <a:solidFill>
                  <a:srgbClr val="000000"/>
                </a:solidFill>
                <a:latin typeface="Source Sans Pro" pitchFamily="34" charset="0"/>
                <a:ea typeface="Source Sans Pro" pitchFamily="34" charset="-122"/>
                <a:cs typeface="Source Sans Pro" pitchFamily="34" charset="-120"/>
              </a:rPr>
              <a:t>🧠</a:t>
            </a:r>
            <a:r>
              <a:rPr lang="en-US" sz="1300" dirty="0">
                <a:solidFill>
                  <a:srgbClr val="1C1D22"/>
                </a:solidFill>
                <a:latin typeface="Source Sans Pro" pitchFamily="34" charset="0"/>
                <a:ea typeface="Source Sans Pro" pitchFamily="34" charset="-122"/>
                <a:cs typeface="Source Sans Pro" pitchFamily="34" charset="-120"/>
              </a:rPr>
              <a:t> Pruning (early stopping)</a:t>
            </a:r>
            <a:endParaRPr lang="en-US" sz="1300" dirty="0"/>
          </a:p>
        </p:txBody>
      </p:sp>
      <p:sp>
        <p:nvSpPr>
          <p:cNvPr id="23" name="Text 21"/>
          <p:cNvSpPr/>
          <p:nvPr/>
        </p:nvSpPr>
        <p:spPr>
          <a:xfrm>
            <a:off x="3870841" y="4391025"/>
            <a:ext cx="274546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Nativo y automático</a:t>
            </a:r>
            <a:endParaRPr lang="en-US" sz="1300" dirty="0"/>
          </a:p>
        </p:txBody>
      </p:sp>
      <p:sp>
        <p:nvSpPr>
          <p:cNvPr id="24" name="Text 22"/>
          <p:cNvSpPr/>
          <p:nvPr/>
        </p:nvSpPr>
        <p:spPr>
          <a:xfrm>
            <a:off x="6964204" y="4391025"/>
            <a:ext cx="274546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Avanzado (ASHAScheduler, PBT)</a:t>
            </a:r>
            <a:endParaRPr lang="en-US" sz="1300" dirty="0"/>
          </a:p>
        </p:txBody>
      </p:sp>
      <p:sp>
        <p:nvSpPr>
          <p:cNvPr id="25" name="Text 23"/>
          <p:cNvSpPr/>
          <p:nvPr/>
        </p:nvSpPr>
        <p:spPr>
          <a:xfrm>
            <a:off x="10057567" y="4391025"/>
            <a:ext cx="274927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No</a:t>
            </a:r>
            <a:endParaRPr lang="en-US" sz="1300" dirty="0"/>
          </a:p>
        </p:txBody>
      </p:sp>
      <p:sp>
        <p:nvSpPr>
          <p:cNvPr id="26" name="Shape 24"/>
          <p:cNvSpPr/>
          <p:nvPr/>
        </p:nvSpPr>
        <p:spPr>
          <a:xfrm>
            <a:off x="603409" y="4773097"/>
            <a:ext cx="12373570" cy="491728"/>
          </a:xfrm>
          <a:prstGeom prst="rect">
            <a:avLst/>
          </a:prstGeom>
          <a:solidFill>
            <a:srgbClr val="FFFFFF">
              <a:alpha val="4000"/>
            </a:srgbClr>
          </a:solidFill>
          <a:ln/>
        </p:spPr>
      </p:sp>
      <p:sp>
        <p:nvSpPr>
          <p:cNvPr id="27" name="Text 25"/>
          <p:cNvSpPr/>
          <p:nvPr/>
        </p:nvSpPr>
        <p:spPr>
          <a:xfrm>
            <a:off x="773668" y="4882753"/>
            <a:ext cx="2749272" cy="272415"/>
          </a:xfrm>
          <a:prstGeom prst="rect">
            <a:avLst/>
          </a:prstGeom>
          <a:noFill/>
          <a:ln/>
        </p:spPr>
        <p:txBody>
          <a:bodyPr wrap="none" lIns="0" tIns="0" rIns="0" bIns="0" rtlCol="0" anchor="t"/>
          <a:lstStyle/>
          <a:p>
            <a:pPr marL="0" indent="0" algn="l">
              <a:lnSpc>
                <a:spcPts val="2100"/>
              </a:lnSpc>
              <a:buNone/>
            </a:pPr>
            <a:r>
              <a:rPr lang="en-US" sz="1300" dirty="0">
                <a:solidFill>
                  <a:srgbClr val="000000"/>
                </a:solidFill>
                <a:latin typeface="Source Sans Pro" pitchFamily="34" charset="0"/>
                <a:ea typeface="Source Sans Pro" pitchFamily="34" charset="-122"/>
                <a:cs typeface="Source Sans Pro" pitchFamily="34" charset="-120"/>
              </a:rPr>
              <a:t>🔁</a:t>
            </a:r>
            <a:r>
              <a:rPr lang="en-US" sz="1300" dirty="0">
                <a:solidFill>
                  <a:srgbClr val="1C1D22"/>
                </a:solidFill>
                <a:latin typeface="Source Sans Pro" pitchFamily="34" charset="0"/>
                <a:ea typeface="Source Sans Pro" pitchFamily="34" charset="-122"/>
                <a:cs typeface="Source Sans Pro" pitchFamily="34" charset="-120"/>
              </a:rPr>
              <a:t> Checkpointing automático</a:t>
            </a:r>
            <a:endParaRPr lang="en-US" sz="1300" dirty="0"/>
          </a:p>
        </p:txBody>
      </p:sp>
      <p:sp>
        <p:nvSpPr>
          <p:cNvPr id="28" name="Text 26"/>
          <p:cNvSpPr/>
          <p:nvPr/>
        </p:nvSpPr>
        <p:spPr>
          <a:xfrm>
            <a:off x="3870841" y="4882753"/>
            <a:ext cx="274546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Parcial</a:t>
            </a:r>
            <a:endParaRPr lang="en-US" sz="1300" dirty="0"/>
          </a:p>
        </p:txBody>
      </p:sp>
      <p:sp>
        <p:nvSpPr>
          <p:cNvPr id="29" name="Text 27"/>
          <p:cNvSpPr/>
          <p:nvPr/>
        </p:nvSpPr>
        <p:spPr>
          <a:xfrm>
            <a:off x="6964204" y="4882753"/>
            <a:ext cx="274546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Sí</a:t>
            </a:r>
            <a:endParaRPr lang="en-US" sz="1300" dirty="0"/>
          </a:p>
        </p:txBody>
      </p:sp>
      <p:sp>
        <p:nvSpPr>
          <p:cNvPr id="30" name="Text 28"/>
          <p:cNvSpPr/>
          <p:nvPr/>
        </p:nvSpPr>
        <p:spPr>
          <a:xfrm>
            <a:off x="10057567" y="4882753"/>
            <a:ext cx="274927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No</a:t>
            </a:r>
            <a:endParaRPr lang="en-US" sz="1300" dirty="0"/>
          </a:p>
        </p:txBody>
      </p:sp>
      <p:sp>
        <p:nvSpPr>
          <p:cNvPr id="31" name="Shape 29"/>
          <p:cNvSpPr/>
          <p:nvPr/>
        </p:nvSpPr>
        <p:spPr>
          <a:xfrm>
            <a:off x="603409" y="5264825"/>
            <a:ext cx="12373570" cy="491728"/>
          </a:xfrm>
          <a:prstGeom prst="rect">
            <a:avLst/>
          </a:prstGeom>
          <a:solidFill>
            <a:srgbClr val="000000">
              <a:alpha val="4000"/>
            </a:srgbClr>
          </a:solidFill>
          <a:ln/>
        </p:spPr>
      </p:sp>
      <p:sp>
        <p:nvSpPr>
          <p:cNvPr id="32" name="Text 30"/>
          <p:cNvSpPr/>
          <p:nvPr/>
        </p:nvSpPr>
        <p:spPr>
          <a:xfrm>
            <a:off x="773668" y="5374481"/>
            <a:ext cx="2749272" cy="272415"/>
          </a:xfrm>
          <a:prstGeom prst="rect">
            <a:avLst/>
          </a:prstGeom>
          <a:noFill/>
          <a:ln/>
        </p:spPr>
        <p:txBody>
          <a:bodyPr wrap="none" lIns="0" tIns="0" rIns="0" bIns="0" rtlCol="0" anchor="t"/>
          <a:lstStyle/>
          <a:p>
            <a:pPr marL="0" indent="0" algn="l">
              <a:lnSpc>
                <a:spcPts val="2100"/>
              </a:lnSpc>
              <a:buNone/>
            </a:pPr>
            <a:r>
              <a:rPr lang="en-US" sz="1300" dirty="0">
                <a:solidFill>
                  <a:srgbClr val="000000"/>
                </a:solidFill>
                <a:latin typeface="Source Sans Pro" pitchFamily="34" charset="0"/>
                <a:ea typeface="Source Sans Pro" pitchFamily="34" charset="-122"/>
                <a:cs typeface="Source Sans Pro" pitchFamily="34" charset="-120"/>
              </a:rPr>
              <a:t>🔧</a:t>
            </a:r>
            <a:r>
              <a:rPr lang="en-US" sz="1300" dirty="0">
                <a:solidFill>
                  <a:srgbClr val="1C1D22"/>
                </a:solidFill>
                <a:latin typeface="Source Sans Pro" pitchFamily="34" charset="0"/>
                <a:ea typeface="Source Sans Pro" pitchFamily="34" charset="-122"/>
                <a:cs typeface="Source Sans Pro" pitchFamily="34" charset="-120"/>
              </a:rPr>
              <a:t> Complejidad de uso</a:t>
            </a:r>
            <a:endParaRPr lang="en-US" sz="1300" dirty="0"/>
          </a:p>
        </p:txBody>
      </p:sp>
      <p:sp>
        <p:nvSpPr>
          <p:cNvPr id="33" name="Text 31"/>
          <p:cNvSpPr/>
          <p:nvPr/>
        </p:nvSpPr>
        <p:spPr>
          <a:xfrm>
            <a:off x="3870841" y="5374481"/>
            <a:ext cx="274546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Media-baja</a:t>
            </a:r>
            <a:endParaRPr lang="en-US" sz="1300" dirty="0"/>
          </a:p>
        </p:txBody>
      </p:sp>
      <p:sp>
        <p:nvSpPr>
          <p:cNvPr id="34" name="Text 32"/>
          <p:cNvSpPr/>
          <p:nvPr/>
        </p:nvSpPr>
        <p:spPr>
          <a:xfrm>
            <a:off x="6964204" y="5374481"/>
            <a:ext cx="274546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Media-alta</a:t>
            </a:r>
            <a:endParaRPr lang="en-US" sz="1300" dirty="0"/>
          </a:p>
        </p:txBody>
      </p:sp>
      <p:sp>
        <p:nvSpPr>
          <p:cNvPr id="35" name="Text 33"/>
          <p:cNvSpPr/>
          <p:nvPr/>
        </p:nvSpPr>
        <p:spPr>
          <a:xfrm>
            <a:off x="10057567" y="5374481"/>
            <a:ext cx="274927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Baja</a:t>
            </a:r>
            <a:endParaRPr lang="en-US" sz="1300" dirty="0"/>
          </a:p>
        </p:txBody>
      </p:sp>
      <p:sp>
        <p:nvSpPr>
          <p:cNvPr id="36" name="Shape 34"/>
          <p:cNvSpPr/>
          <p:nvPr/>
        </p:nvSpPr>
        <p:spPr>
          <a:xfrm>
            <a:off x="603409" y="5756553"/>
            <a:ext cx="12373570" cy="491728"/>
          </a:xfrm>
          <a:prstGeom prst="rect">
            <a:avLst/>
          </a:prstGeom>
          <a:solidFill>
            <a:srgbClr val="FFFFFF">
              <a:alpha val="4000"/>
            </a:srgbClr>
          </a:solidFill>
          <a:ln/>
        </p:spPr>
      </p:sp>
      <p:sp>
        <p:nvSpPr>
          <p:cNvPr id="37" name="Text 35"/>
          <p:cNvSpPr/>
          <p:nvPr/>
        </p:nvSpPr>
        <p:spPr>
          <a:xfrm>
            <a:off x="773668" y="5866209"/>
            <a:ext cx="2749272" cy="272415"/>
          </a:xfrm>
          <a:prstGeom prst="rect">
            <a:avLst/>
          </a:prstGeom>
          <a:noFill/>
          <a:ln/>
        </p:spPr>
        <p:txBody>
          <a:bodyPr wrap="none" lIns="0" tIns="0" rIns="0" bIns="0" rtlCol="0" anchor="t"/>
          <a:lstStyle/>
          <a:p>
            <a:pPr marL="0" indent="0" algn="l">
              <a:lnSpc>
                <a:spcPts val="2100"/>
              </a:lnSpc>
              <a:buNone/>
            </a:pPr>
            <a:r>
              <a:rPr lang="en-US" sz="1300" dirty="0">
                <a:solidFill>
                  <a:srgbClr val="000000"/>
                </a:solidFill>
                <a:latin typeface="Source Sans Pro" pitchFamily="34" charset="0"/>
                <a:ea typeface="Source Sans Pro" pitchFamily="34" charset="-122"/>
                <a:cs typeface="Source Sans Pro" pitchFamily="34" charset="-120"/>
              </a:rPr>
              <a:t>🔌</a:t>
            </a:r>
            <a:r>
              <a:rPr lang="en-US" sz="1300" dirty="0">
                <a:solidFill>
                  <a:srgbClr val="1C1D22"/>
                </a:solidFill>
                <a:latin typeface="Source Sans Pro" pitchFamily="34" charset="0"/>
                <a:ea typeface="Source Sans Pro" pitchFamily="34" charset="-122"/>
                <a:cs typeface="Source Sans Pro" pitchFamily="34" charset="-120"/>
              </a:rPr>
              <a:t> Frameworks soportados</a:t>
            </a:r>
            <a:endParaRPr lang="en-US" sz="1300" dirty="0"/>
          </a:p>
        </p:txBody>
      </p:sp>
      <p:sp>
        <p:nvSpPr>
          <p:cNvPr id="38" name="Text 36"/>
          <p:cNvSpPr/>
          <p:nvPr/>
        </p:nvSpPr>
        <p:spPr>
          <a:xfrm>
            <a:off x="3870841" y="5866209"/>
            <a:ext cx="274546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sklearn, Keras, PyTorch, XGB, etc</a:t>
            </a:r>
            <a:endParaRPr lang="en-US" sz="1300" dirty="0"/>
          </a:p>
        </p:txBody>
      </p:sp>
      <p:sp>
        <p:nvSpPr>
          <p:cNvPr id="39" name="Text 37"/>
          <p:cNvSpPr/>
          <p:nvPr/>
        </p:nvSpPr>
        <p:spPr>
          <a:xfrm>
            <a:off x="6964204" y="5866209"/>
            <a:ext cx="274546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Todo lo anterior + RLlib, HuggingFace</a:t>
            </a:r>
            <a:endParaRPr lang="en-US" sz="1300" dirty="0"/>
          </a:p>
        </p:txBody>
      </p:sp>
      <p:sp>
        <p:nvSpPr>
          <p:cNvPr id="40" name="Text 38"/>
          <p:cNvSpPr/>
          <p:nvPr/>
        </p:nvSpPr>
        <p:spPr>
          <a:xfrm>
            <a:off x="10057567" y="5866209"/>
            <a:ext cx="274927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sklearn</a:t>
            </a:r>
            <a:endParaRPr lang="en-US" sz="1300" dirty="0"/>
          </a:p>
        </p:txBody>
      </p:sp>
      <p:sp>
        <p:nvSpPr>
          <p:cNvPr id="41" name="Shape 39"/>
          <p:cNvSpPr/>
          <p:nvPr/>
        </p:nvSpPr>
        <p:spPr>
          <a:xfrm>
            <a:off x="603409" y="6248281"/>
            <a:ext cx="12373570" cy="491728"/>
          </a:xfrm>
          <a:prstGeom prst="rect">
            <a:avLst/>
          </a:prstGeom>
          <a:solidFill>
            <a:srgbClr val="000000">
              <a:alpha val="4000"/>
            </a:srgbClr>
          </a:solidFill>
          <a:ln/>
        </p:spPr>
      </p:sp>
      <p:sp>
        <p:nvSpPr>
          <p:cNvPr id="42" name="Text 40"/>
          <p:cNvSpPr/>
          <p:nvPr/>
        </p:nvSpPr>
        <p:spPr>
          <a:xfrm>
            <a:off x="773668" y="6357938"/>
            <a:ext cx="2749272" cy="272415"/>
          </a:xfrm>
          <a:prstGeom prst="rect">
            <a:avLst/>
          </a:prstGeom>
          <a:noFill/>
          <a:ln/>
        </p:spPr>
        <p:txBody>
          <a:bodyPr wrap="none" lIns="0" tIns="0" rIns="0" bIns="0" rtlCol="0" anchor="t"/>
          <a:lstStyle/>
          <a:p>
            <a:pPr marL="0" indent="0" algn="l">
              <a:lnSpc>
                <a:spcPts val="2100"/>
              </a:lnSpc>
              <a:buNone/>
            </a:pPr>
            <a:r>
              <a:rPr lang="en-US" sz="1300" dirty="0">
                <a:solidFill>
                  <a:srgbClr val="000000"/>
                </a:solidFill>
                <a:latin typeface="Source Sans Pro" pitchFamily="34" charset="0"/>
                <a:ea typeface="Source Sans Pro" pitchFamily="34" charset="-122"/>
                <a:cs typeface="Source Sans Pro" pitchFamily="34" charset="-120"/>
              </a:rPr>
              <a:t>🌐</a:t>
            </a:r>
            <a:r>
              <a:rPr lang="en-US" sz="1300" dirty="0">
                <a:solidFill>
                  <a:srgbClr val="1C1D22"/>
                </a:solidFill>
                <a:latin typeface="Source Sans Pro" pitchFamily="34" charset="0"/>
                <a:ea typeface="Source Sans Pro" pitchFamily="34" charset="-122"/>
                <a:cs typeface="Source Sans Pro" pitchFamily="34" charset="-120"/>
              </a:rPr>
              <a:t> Escalabilidad distribuida</a:t>
            </a:r>
            <a:endParaRPr lang="en-US" sz="1300" dirty="0"/>
          </a:p>
        </p:txBody>
      </p:sp>
      <p:sp>
        <p:nvSpPr>
          <p:cNvPr id="43" name="Text 41"/>
          <p:cNvSpPr/>
          <p:nvPr/>
        </p:nvSpPr>
        <p:spPr>
          <a:xfrm>
            <a:off x="3870841" y="6357938"/>
            <a:ext cx="274546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Opcional con plugins</a:t>
            </a:r>
            <a:endParaRPr lang="en-US" sz="1300" dirty="0"/>
          </a:p>
        </p:txBody>
      </p:sp>
      <p:sp>
        <p:nvSpPr>
          <p:cNvPr id="44" name="Text 42"/>
          <p:cNvSpPr/>
          <p:nvPr/>
        </p:nvSpPr>
        <p:spPr>
          <a:xfrm>
            <a:off x="6964204" y="6357938"/>
            <a:ext cx="274546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Nativo</a:t>
            </a:r>
            <a:endParaRPr lang="en-US" sz="1300" dirty="0"/>
          </a:p>
        </p:txBody>
      </p:sp>
      <p:sp>
        <p:nvSpPr>
          <p:cNvPr id="45" name="Text 43"/>
          <p:cNvSpPr/>
          <p:nvPr/>
        </p:nvSpPr>
        <p:spPr>
          <a:xfrm>
            <a:off x="10057567" y="6357938"/>
            <a:ext cx="274927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No</a:t>
            </a:r>
            <a:endParaRPr lang="en-US" sz="1300" dirty="0"/>
          </a:p>
        </p:txBody>
      </p:sp>
      <p:sp>
        <p:nvSpPr>
          <p:cNvPr id="46" name="Shape 44"/>
          <p:cNvSpPr/>
          <p:nvPr/>
        </p:nvSpPr>
        <p:spPr>
          <a:xfrm>
            <a:off x="603409" y="6740009"/>
            <a:ext cx="12373570" cy="764143"/>
          </a:xfrm>
          <a:prstGeom prst="rect">
            <a:avLst/>
          </a:prstGeom>
          <a:solidFill>
            <a:srgbClr val="FFFFFF">
              <a:alpha val="4000"/>
            </a:srgbClr>
          </a:solidFill>
          <a:ln/>
        </p:spPr>
      </p:sp>
      <p:sp>
        <p:nvSpPr>
          <p:cNvPr id="47" name="Text 45"/>
          <p:cNvSpPr/>
          <p:nvPr/>
        </p:nvSpPr>
        <p:spPr>
          <a:xfrm>
            <a:off x="773668" y="6849666"/>
            <a:ext cx="2749272" cy="272415"/>
          </a:xfrm>
          <a:prstGeom prst="rect">
            <a:avLst/>
          </a:prstGeom>
          <a:noFill/>
          <a:ln/>
        </p:spPr>
        <p:txBody>
          <a:bodyPr wrap="none" lIns="0" tIns="0" rIns="0" bIns="0" rtlCol="0" anchor="t"/>
          <a:lstStyle/>
          <a:p>
            <a:pPr marL="0" indent="0" algn="l">
              <a:lnSpc>
                <a:spcPts val="2100"/>
              </a:lnSpc>
              <a:buNone/>
            </a:pPr>
            <a:r>
              <a:rPr lang="en-US" sz="1300" dirty="0">
                <a:solidFill>
                  <a:srgbClr val="000000"/>
                </a:solidFill>
                <a:latin typeface="Source Sans Pro" pitchFamily="34" charset="0"/>
                <a:ea typeface="Source Sans Pro" pitchFamily="34" charset="-122"/>
                <a:cs typeface="Source Sans Pro" pitchFamily="34" charset="-120"/>
              </a:rPr>
              <a:t>🧩</a:t>
            </a:r>
            <a:r>
              <a:rPr lang="en-US" sz="1300" dirty="0">
                <a:solidFill>
                  <a:srgbClr val="1C1D22"/>
                </a:solidFill>
                <a:latin typeface="Source Sans Pro" pitchFamily="34" charset="0"/>
                <a:ea typeface="Source Sans Pro" pitchFamily="34" charset="-122"/>
                <a:cs typeface="Source Sans Pro" pitchFamily="34" charset="-120"/>
              </a:rPr>
              <a:t> Ideal para…</a:t>
            </a:r>
            <a:endParaRPr lang="en-US" sz="1300" dirty="0"/>
          </a:p>
        </p:txBody>
      </p:sp>
      <p:sp>
        <p:nvSpPr>
          <p:cNvPr id="48" name="Text 46"/>
          <p:cNvSpPr/>
          <p:nvPr/>
        </p:nvSpPr>
        <p:spPr>
          <a:xfrm>
            <a:off x="3870841" y="6849666"/>
            <a:ext cx="2745462" cy="544830"/>
          </a:xfrm>
          <a:prstGeom prst="rect">
            <a:avLst/>
          </a:prstGeom>
          <a:noFill/>
          <a:ln/>
        </p:spPr>
        <p:txBody>
          <a:bodyPr wrap="squar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Proyectos de investigación, notebooks productivos</a:t>
            </a:r>
            <a:endParaRPr lang="en-US" sz="1300" dirty="0"/>
          </a:p>
        </p:txBody>
      </p:sp>
      <p:sp>
        <p:nvSpPr>
          <p:cNvPr id="49" name="Text 47"/>
          <p:cNvSpPr/>
          <p:nvPr/>
        </p:nvSpPr>
        <p:spPr>
          <a:xfrm>
            <a:off x="6964204" y="6849666"/>
            <a:ext cx="2745462" cy="544830"/>
          </a:xfrm>
          <a:prstGeom prst="rect">
            <a:avLst/>
          </a:prstGeom>
          <a:noFill/>
          <a:ln/>
        </p:spPr>
        <p:txBody>
          <a:bodyPr wrap="squar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Proyectos en clusters, pipelines avanzados</a:t>
            </a:r>
            <a:endParaRPr lang="en-US" sz="1300" dirty="0"/>
          </a:p>
        </p:txBody>
      </p:sp>
      <p:sp>
        <p:nvSpPr>
          <p:cNvPr id="50" name="Text 48"/>
          <p:cNvSpPr/>
          <p:nvPr/>
        </p:nvSpPr>
        <p:spPr>
          <a:xfrm>
            <a:off x="10057567" y="6849666"/>
            <a:ext cx="2749272" cy="272415"/>
          </a:xfrm>
          <a:prstGeom prst="rect">
            <a:avLst/>
          </a:prstGeom>
          <a:noFill/>
          <a:ln/>
        </p:spPr>
        <p:txBody>
          <a:bodyPr wrap="none" lIns="0" tIns="0" rIns="0" bIns="0" rtlCol="0" anchor="t"/>
          <a:lstStyle/>
          <a:p>
            <a:pPr marL="0" indent="0" algn="l">
              <a:lnSpc>
                <a:spcPts val="2100"/>
              </a:lnSpc>
              <a:buNone/>
            </a:pPr>
            <a:r>
              <a:rPr lang="en-US" sz="1300" dirty="0">
                <a:solidFill>
                  <a:srgbClr val="1C1D22"/>
                </a:solidFill>
                <a:latin typeface="Source Sans Pro" pitchFamily="34" charset="0"/>
                <a:ea typeface="Source Sans Pro" pitchFamily="34" charset="-122"/>
                <a:cs typeface="Source Sans Pro" pitchFamily="34" charset="-120"/>
              </a:rPr>
              <a:t>Educación básica o tuning simple</a:t>
            </a:r>
            <a:endParaRPr lang="en-US" sz="1300" dirty="0"/>
          </a:p>
        </p:txBody>
      </p:sp>
      <p:pic>
        <p:nvPicPr>
          <p:cNvPr id="51" name="Image 0" descr="preencoded.png"/>
          <p:cNvPicPr>
            <a:picLocks noChangeAspect="1"/>
          </p:cNvPicPr>
          <p:nvPr/>
        </p:nvPicPr>
        <p:blipFill>
          <a:blip r:embed="rId3"/>
          <a:stretch>
            <a:fillRect/>
          </a:stretch>
        </p:blipFill>
        <p:spPr>
          <a:xfrm>
            <a:off x="13213080" y="228600"/>
            <a:ext cx="1188720" cy="387429"/>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BD2F29B0-6F81-7698-2354-CE1F6E16837B}"/>
              </a:ext>
            </a:extLst>
          </p:cNvPr>
          <p:cNvSpPr/>
          <p:nvPr/>
        </p:nvSpPr>
        <p:spPr>
          <a:xfrm>
            <a:off x="595789" y="717709"/>
            <a:ext cx="5733336" cy="531852"/>
          </a:xfrm>
          <a:prstGeom prst="rect">
            <a:avLst/>
          </a:prstGeom>
          <a:noFill/>
          <a:ln/>
        </p:spPr>
        <p:txBody>
          <a:bodyPr wrap="none" lIns="0" tIns="0" rIns="0" bIns="0" rtlCol="0" anchor="t"/>
          <a:lstStyle/>
          <a:p>
            <a:pPr marL="0" indent="0" algn="l">
              <a:lnSpc>
                <a:spcPts val="4150"/>
              </a:lnSpc>
              <a:buNone/>
            </a:pPr>
            <a:r>
              <a:rPr lang="es-CL" sz="4400" b="1" noProof="0"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Resumen de casos de uso</a:t>
            </a:r>
            <a:endParaRPr lang="es-CL" sz="4400" noProof="0" dirty="0">
              <a:latin typeface="Source Sans Pro" panose="020B0503030403020204" pitchFamily="34" charset="0"/>
              <a:ea typeface="Source Sans Pro" panose="020B0503030403020204" pitchFamily="34" charset="0"/>
            </a:endParaRPr>
          </a:p>
        </p:txBody>
      </p:sp>
      <p:graphicFrame>
        <p:nvGraphicFramePr>
          <p:cNvPr id="3" name="Tabla 2">
            <a:extLst>
              <a:ext uri="{FF2B5EF4-FFF2-40B4-BE49-F238E27FC236}">
                <a16:creationId xmlns:a16="http://schemas.microsoft.com/office/drawing/2014/main" id="{DB8FE5B8-56BC-3B3A-5237-7ED11605A02C}"/>
              </a:ext>
            </a:extLst>
          </p:cNvPr>
          <p:cNvGraphicFramePr>
            <a:graphicFrameLocks noGrp="1"/>
          </p:cNvGraphicFramePr>
          <p:nvPr>
            <p:extLst>
              <p:ext uri="{D42A27DB-BD31-4B8C-83A1-F6EECF244321}">
                <p14:modId xmlns:p14="http://schemas.microsoft.com/office/powerpoint/2010/main" val="118042417"/>
              </p:ext>
            </p:extLst>
          </p:nvPr>
        </p:nvGraphicFramePr>
        <p:xfrm>
          <a:off x="2311200" y="2732199"/>
          <a:ext cx="10008000" cy="3172590"/>
        </p:xfrm>
        <a:graphic>
          <a:graphicData uri="http://schemas.openxmlformats.org/drawingml/2006/table">
            <a:tbl>
              <a:tblPr bandRow="1">
                <a:tableStyleId>{EB344D84-9AFB-497E-A393-DC336BA19D2E}</a:tableStyleId>
              </a:tblPr>
              <a:tblGrid>
                <a:gridCol w="5004000">
                  <a:extLst>
                    <a:ext uri="{9D8B030D-6E8A-4147-A177-3AD203B41FA5}">
                      <a16:colId xmlns:a16="http://schemas.microsoft.com/office/drawing/2014/main" val="3472675360"/>
                    </a:ext>
                  </a:extLst>
                </a:gridCol>
                <a:gridCol w="5004000">
                  <a:extLst>
                    <a:ext uri="{9D8B030D-6E8A-4147-A177-3AD203B41FA5}">
                      <a16:colId xmlns:a16="http://schemas.microsoft.com/office/drawing/2014/main" val="2696959688"/>
                    </a:ext>
                  </a:extLst>
                </a:gridCol>
              </a:tblGrid>
              <a:tr h="152400">
                <a:tc>
                  <a:txBody>
                    <a:bodyPr/>
                    <a:lstStyle/>
                    <a:p>
                      <a:pPr algn="ctr" rtl="0" fontAlgn="base">
                        <a:lnSpc>
                          <a:spcPct val="150000"/>
                        </a:lnSpc>
                        <a:buNone/>
                      </a:pPr>
                      <a:r>
                        <a:rPr lang="es-CL" sz="1800" b="1">
                          <a:effectLst/>
                        </a:rPr>
                        <a:t>Caso de uso</a:t>
                      </a:r>
                      <a:r>
                        <a:rPr lang="es-CL" sz="1800" b="0">
                          <a:effectLst/>
                        </a:rPr>
                        <a:t> </a:t>
                      </a:r>
                      <a:endParaRPr lang="es-CL" sz="2800" b="0" i="0">
                        <a:effectLst/>
                        <a:latin typeface="Source Sans Pro" panose="020B0503030403020204" pitchFamily="34" charset="0"/>
                        <a:ea typeface="Source Sans Pro" panose="020B0503030403020204" pitchFamily="34" charset="0"/>
                      </a:endParaRPr>
                    </a:p>
                  </a:txBody>
                  <a:tcPr anchor="ctr"/>
                </a:tc>
                <a:tc>
                  <a:txBody>
                    <a:bodyPr/>
                    <a:lstStyle/>
                    <a:p>
                      <a:pPr algn="ctr" rtl="0" fontAlgn="base">
                        <a:lnSpc>
                          <a:spcPct val="150000"/>
                        </a:lnSpc>
                        <a:buNone/>
                      </a:pPr>
                      <a:r>
                        <a:rPr lang="es-CL" sz="1800" b="1">
                          <a:effectLst/>
                        </a:rPr>
                        <a:t>Recomendación</a:t>
                      </a:r>
                      <a:r>
                        <a:rPr lang="es-CL" sz="1800" b="0">
                          <a:effectLst/>
                        </a:rPr>
                        <a:t> </a:t>
                      </a:r>
                      <a:endParaRPr lang="es-CL" sz="2800" b="0" i="0">
                        <a:effectLst/>
                        <a:latin typeface="Source Sans Pro" panose="020B0503030403020204" pitchFamily="34" charset="0"/>
                        <a:ea typeface="Source Sans Pro" panose="020B0503030403020204" pitchFamily="34" charset="0"/>
                      </a:endParaRPr>
                    </a:p>
                  </a:txBody>
                  <a:tcPr anchor="ctr"/>
                </a:tc>
                <a:extLst>
                  <a:ext uri="{0D108BD9-81ED-4DB2-BD59-A6C34878D82A}">
                    <a16:rowId xmlns:a16="http://schemas.microsoft.com/office/drawing/2014/main" val="3868169458"/>
                  </a:ext>
                </a:extLst>
              </a:tr>
              <a:tr h="152400">
                <a:tc>
                  <a:txBody>
                    <a:bodyPr/>
                    <a:lstStyle/>
                    <a:p>
                      <a:pPr algn="ctr" rtl="0" fontAlgn="base">
                        <a:lnSpc>
                          <a:spcPct val="150000"/>
                        </a:lnSpc>
                        <a:buNone/>
                      </a:pPr>
                      <a:r>
                        <a:rPr lang="es-CL" sz="1800" b="0">
                          <a:effectLst/>
                        </a:rPr>
                        <a:t>Clase o laboratorio en Google Colab </a:t>
                      </a:r>
                      <a:endParaRPr lang="es-CL" sz="2800" b="0" i="0">
                        <a:effectLst/>
                        <a:latin typeface="Source Sans Pro" panose="020B0503030403020204" pitchFamily="34" charset="0"/>
                        <a:ea typeface="Source Sans Pro" panose="020B0503030403020204" pitchFamily="34" charset="0"/>
                      </a:endParaRPr>
                    </a:p>
                  </a:txBody>
                  <a:tcPr anchor="ctr"/>
                </a:tc>
                <a:tc>
                  <a:txBody>
                    <a:bodyPr/>
                    <a:lstStyle/>
                    <a:p>
                      <a:pPr algn="ctr" rtl="0" fontAlgn="base">
                        <a:lnSpc>
                          <a:spcPct val="150000"/>
                        </a:lnSpc>
                        <a:buNone/>
                      </a:pPr>
                      <a:r>
                        <a:rPr lang="es-CL" sz="1800" b="1">
                          <a:effectLst/>
                        </a:rPr>
                        <a:t>Optuna</a:t>
                      </a:r>
                      <a:r>
                        <a:rPr lang="es-CL" sz="1800" b="0">
                          <a:effectLst/>
                        </a:rPr>
                        <a:t> </a:t>
                      </a:r>
                      <a:endParaRPr lang="es-CL" sz="2800" b="0" i="0">
                        <a:effectLst/>
                        <a:latin typeface="Source Sans Pro" panose="020B0503030403020204" pitchFamily="34" charset="0"/>
                        <a:ea typeface="Source Sans Pro" panose="020B0503030403020204" pitchFamily="34" charset="0"/>
                      </a:endParaRPr>
                    </a:p>
                  </a:txBody>
                  <a:tcPr anchor="ctr"/>
                </a:tc>
                <a:extLst>
                  <a:ext uri="{0D108BD9-81ED-4DB2-BD59-A6C34878D82A}">
                    <a16:rowId xmlns:a16="http://schemas.microsoft.com/office/drawing/2014/main" val="416163577"/>
                  </a:ext>
                </a:extLst>
              </a:tr>
              <a:tr h="152400">
                <a:tc>
                  <a:txBody>
                    <a:bodyPr/>
                    <a:lstStyle/>
                    <a:p>
                      <a:pPr algn="ctr" rtl="0" fontAlgn="base">
                        <a:lnSpc>
                          <a:spcPct val="150000"/>
                        </a:lnSpc>
                        <a:buNone/>
                      </a:pPr>
                      <a:r>
                        <a:rPr lang="es-CL" sz="1800" b="0">
                          <a:effectLst/>
                        </a:rPr>
                        <a:t>Proyecto de investigación con restricciones computacionales </a:t>
                      </a:r>
                      <a:endParaRPr lang="es-CL" sz="2800" b="0" i="0">
                        <a:effectLst/>
                        <a:latin typeface="Source Sans Pro" panose="020B0503030403020204" pitchFamily="34" charset="0"/>
                        <a:ea typeface="Source Sans Pro" panose="020B0503030403020204" pitchFamily="34" charset="0"/>
                      </a:endParaRPr>
                    </a:p>
                  </a:txBody>
                  <a:tcPr anchor="ctr"/>
                </a:tc>
                <a:tc>
                  <a:txBody>
                    <a:bodyPr/>
                    <a:lstStyle/>
                    <a:p>
                      <a:pPr algn="ctr" rtl="0" fontAlgn="base">
                        <a:lnSpc>
                          <a:spcPct val="150000"/>
                        </a:lnSpc>
                        <a:buNone/>
                      </a:pPr>
                      <a:r>
                        <a:rPr lang="es-CL" sz="1800" b="1">
                          <a:effectLst/>
                        </a:rPr>
                        <a:t>Optuna</a:t>
                      </a:r>
                      <a:r>
                        <a:rPr lang="es-CL" sz="1800" b="0">
                          <a:effectLst/>
                        </a:rPr>
                        <a:t> + pruning </a:t>
                      </a:r>
                      <a:endParaRPr lang="es-CL" sz="2800" b="0" i="0">
                        <a:effectLst/>
                        <a:latin typeface="Source Sans Pro" panose="020B0503030403020204" pitchFamily="34" charset="0"/>
                        <a:ea typeface="Source Sans Pro" panose="020B0503030403020204" pitchFamily="34" charset="0"/>
                      </a:endParaRPr>
                    </a:p>
                  </a:txBody>
                  <a:tcPr anchor="ctr"/>
                </a:tc>
                <a:extLst>
                  <a:ext uri="{0D108BD9-81ED-4DB2-BD59-A6C34878D82A}">
                    <a16:rowId xmlns:a16="http://schemas.microsoft.com/office/drawing/2014/main" val="2825072352"/>
                  </a:ext>
                </a:extLst>
              </a:tr>
              <a:tr h="152400">
                <a:tc>
                  <a:txBody>
                    <a:bodyPr/>
                    <a:lstStyle/>
                    <a:p>
                      <a:pPr algn="ctr" rtl="0" fontAlgn="base">
                        <a:lnSpc>
                          <a:spcPct val="150000"/>
                        </a:lnSpc>
                        <a:buNone/>
                      </a:pPr>
                      <a:r>
                        <a:rPr lang="es-CL" sz="1800" b="0">
                          <a:effectLst/>
                        </a:rPr>
                        <a:t>Modelo productivo sobre clúster con GPUs </a:t>
                      </a:r>
                      <a:endParaRPr lang="es-CL" sz="2800" b="0" i="0">
                        <a:effectLst/>
                        <a:latin typeface="Source Sans Pro" panose="020B0503030403020204" pitchFamily="34" charset="0"/>
                        <a:ea typeface="Source Sans Pro" panose="020B0503030403020204" pitchFamily="34" charset="0"/>
                      </a:endParaRPr>
                    </a:p>
                  </a:txBody>
                  <a:tcPr anchor="ctr"/>
                </a:tc>
                <a:tc>
                  <a:txBody>
                    <a:bodyPr/>
                    <a:lstStyle/>
                    <a:p>
                      <a:pPr algn="ctr" rtl="0" fontAlgn="base">
                        <a:lnSpc>
                          <a:spcPct val="150000"/>
                        </a:lnSpc>
                        <a:buNone/>
                      </a:pPr>
                      <a:r>
                        <a:rPr lang="es-CL" sz="1800" b="1">
                          <a:effectLst/>
                        </a:rPr>
                        <a:t>Ray Tune</a:t>
                      </a:r>
                      <a:r>
                        <a:rPr lang="es-CL" sz="1800" b="0">
                          <a:effectLst/>
                        </a:rPr>
                        <a:t> </a:t>
                      </a:r>
                      <a:endParaRPr lang="es-CL" sz="2800" b="0" i="0">
                        <a:effectLst/>
                        <a:latin typeface="Source Sans Pro" panose="020B0503030403020204" pitchFamily="34" charset="0"/>
                        <a:ea typeface="Source Sans Pro" panose="020B0503030403020204" pitchFamily="34" charset="0"/>
                      </a:endParaRPr>
                    </a:p>
                  </a:txBody>
                  <a:tcPr anchor="ctr"/>
                </a:tc>
                <a:extLst>
                  <a:ext uri="{0D108BD9-81ED-4DB2-BD59-A6C34878D82A}">
                    <a16:rowId xmlns:a16="http://schemas.microsoft.com/office/drawing/2014/main" val="173362947"/>
                  </a:ext>
                </a:extLst>
              </a:tr>
              <a:tr h="152400">
                <a:tc>
                  <a:txBody>
                    <a:bodyPr/>
                    <a:lstStyle/>
                    <a:p>
                      <a:pPr algn="ctr" rtl="0" fontAlgn="base">
                        <a:lnSpc>
                          <a:spcPct val="150000"/>
                        </a:lnSpc>
                        <a:buNone/>
                      </a:pPr>
                      <a:r>
                        <a:rPr lang="es-CL" sz="1800" b="0">
                          <a:effectLst/>
                        </a:rPr>
                        <a:t>Pruebas rápidas con pocos parámetros </a:t>
                      </a:r>
                      <a:endParaRPr lang="es-CL" sz="2800" b="0" i="0">
                        <a:effectLst/>
                        <a:latin typeface="Source Sans Pro" panose="020B0503030403020204" pitchFamily="34" charset="0"/>
                        <a:ea typeface="Source Sans Pro" panose="020B0503030403020204" pitchFamily="34" charset="0"/>
                      </a:endParaRPr>
                    </a:p>
                  </a:txBody>
                  <a:tcPr anchor="ctr"/>
                </a:tc>
                <a:tc>
                  <a:txBody>
                    <a:bodyPr/>
                    <a:lstStyle/>
                    <a:p>
                      <a:pPr algn="ctr" rtl="0" fontAlgn="base">
                        <a:lnSpc>
                          <a:spcPct val="150000"/>
                        </a:lnSpc>
                        <a:buNone/>
                      </a:pPr>
                      <a:r>
                        <a:rPr lang="es-CL" sz="1800" b="0">
                          <a:effectLst/>
                        </a:rPr>
                        <a:t>GridSearchCV o RandomSearchCV </a:t>
                      </a:r>
                      <a:endParaRPr lang="es-CL" sz="2800" b="0" i="0">
                        <a:effectLst/>
                        <a:latin typeface="Source Sans Pro" panose="020B0503030403020204" pitchFamily="34" charset="0"/>
                        <a:ea typeface="Source Sans Pro" panose="020B0503030403020204" pitchFamily="34" charset="0"/>
                      </a:endParaRPr>
                    </a:p>
                  </a:txBody>
                  <a:tcPr anchor="ctr"/>
                </a:tc>
                <a:extLst>
                  <a:ext uri="{0D108BD9-81ED-4DB2-BD59-A6C34878D82A}">
                    <a16:rowId xmlns:a16="http://schemas.microsoft.com/office/drawing/2014/main" val="1416194949"/>
                  </a:ext>
                </a:extLst>
              </a:tr>
              <a:tr h="152400">
                <a:tc>
                  <a:txBody>
                    <a:bodyPr/>
                    <a:lstStyle/>
                    <a:p>
                      <a:pPr algn="ctr" rtl="0" fontAlgn="base">
                        <a:lnSpc>
                          <a:spcPct val="150000"/>
                        </a:lnSpc>
                        <a:buNone/>
                      </a:pPr>
                      <a:r>
                        <a:rPr lang="es-CL" sz="1800" b="0">
                          <a:effectLst/>
                        </a:rPr>
                        <a:t>Evaluación distribuida + NLP o RL </a:t>
                      </a:r>
                      <a:endParaRPr lang="es-CL" sz="2800" b="0" i="0">
                        <a:effectLst/>
                        <a:latin typeface="Source Sans Pro" panose="020B0503030403020204" pitchFamily="34" charset="0"/>
                        <a:ea typeface="Source Sans Pro" panose="020B0503030403020204" pitchFamily="34" charset="0"/>
                      </a:endParaRPr>
                    </a:p>
                  </a:txBody>
                  <a:tcPr anchor="ctr"/>
                </a:tc>
                <a:tc>
                  <a:txBody>
                    <a:bodyPr/>
                    <a:lstStyle/>
                    <a:p>
                      <a:pPr algn="ctr" rtl="0" fontAlgn="base">
                        <a:lnSpc>
                          <a:spcPct val="150000"/>
                        </a:lnSpc>
                        <a:buNone/>
                      </a:pPr>
                      <a:r>
                        <a:rPr lang="es-CL" sz="1800" b="1" dirty="0">
                          <a:effectLst/>
                        </a:rPr>
                        <a:t>Ray Tune</a:t>
                      </a:r>
                      <a:r>
                        <a:rPr lang="es-CL" sz="1800" b="0" dirty="0">
                          <a:effectLst/>
                        </a:rPr>
                        <a:t> (integrado con </a:t>
                      </a:r>
                      <a:r>
                        <a:rPr lang="es-CL" sz="1800" b="0" dirty="0" err="1">
                          <a:effectLst/>
                        </a:rPr>
                        <a:t>HuggingFace</a:t>
                      </a:r>
                      <a:r>
                        <a:rPr lang="es-CL" sz="1800" b="0" dirty="0">
                          <a:effectLst/>
                        </a:rPr>
                        <a:t>) </a:t>
                      </a:r>
                      <a:endParaRPr lang="es-CL" sz="2800" b="0" i="0" dirty="0">
                        <a:effectLst/>
                        <a:latin typeface="Source Sans Pro" panose="020B0503030403020204" pitchFamily="34" charset="0"/>
                        <a:ea typeface="Source Sans Pro" panose="020B0503030403020204" pitchFamily="34" charset="0"/>
                      </a:endParaRPr>
                    </a:p>
                  </a:txBody>
                  <a:tcPr anchor="ctr"/>
                </a:tc>
                <a:extLst>
                  <a:ext uri="{0D108BD9-81ED-4DB2-BD59-A6C34878D82A}">
                    <a16:rowId xmlns:a16="http://schemas.microsoft.com/office/drawing/2014/main" val="1091756000"/>
                  </a:ext>
                </a:extLst>
              </a:tr>
            </a:tbl>
          </a:graphicData>
        </a:graphic>
      </p:graphicFrame>
    </p:spTree>
    <p:extLst>
      <p:ext uri="{BB962C8B-B14F-4D97-AF65-F5344CB8AC3E}">
        <p14:creationId xmlns:p14="http://schemas.microsoft.com/office/powerpoint/2010/main" val="42385701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95AC3-FC5C-B1DA-0590-8D8DBCA5F71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B19944C0-99EB-5950-E099-90F2D08FA419}"/>
              </a:ext>
            </a:extLst>
          </p:cNvPr>
          <p:cNvSpPr/>
          <p:nvPr/>
        </p:nvSpPr>
        <p:spPr>
          <a:xfrm>
            <a:off x="595789" y="717709"/>
            <a:ext cx="5733336" cy="531852"/>
          </a:xfrm>
          <a:prstGeom prst="rect">
            <a:avLst/>
          </a:prstGeom>
          <a:noFill/>
          <a:ln/>
        </p:spPr>
        <p:txBody>
          <a:bodyPr wrap="none" lIns="0" tIns="0" rIns="0" bIns="0" rtlCol="0" anchor="t"/>
          <a:lstStyle/>
          <a:p>
            <a:pPr marL="0" indent="0" algn="l">
              <a:lnSpc>
                <a:spcPts val="4150"/>
              </a:lnSpc>
              <a:buNone/>
            </a:pPr>
            <a:r>
              <a:rPr lang="es-CL" sz="4400" b="1" noProof="0"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Ejemplo de Evolución de Precisión</a:t>
            </a:r>
            <a:endParaRPr lang="es-CL" sz="4400" noProof="0" dirty="0">
              <a:latin typeface="Source Sans Pro" panose="020B0503030403020204" pitchFamily="34" charset="0"/>
              <a:ea typeface="Source Sans Pro" panose="020B0503030403020204" pitchFamily="34" charset="0"/>
            </a:endParaRPr>
          </a:p>
        </p:txBody>
      </p:sp>
      <p:sp>
        <p:nvSpPr>
          <p:cNvPr id="5" name="CuadroTexto 4">
            <a:extLst>
              <a:ext uri="{FF2B5EF4-FFF2-40B4-BE49-F238E27FC236}">
                <a16:creationId xmlns:a16="http://schemas.microsoft.com/office/drawing/2014/main" id="{34D50A71-CF87-8464-46CC-2E20D9F2CD15}"/>
              </a:ext>
            </a:extLst>
          </p:cNvPr>
          <p:cNvSpPr txBox="1"/>
          <p:nvPr/>
        </p:nvSpPr>
        <p:spPr>
          <a:xfrm>
            <a:off x="595788" y="1684054"/>
            <a:ext cx="11770913" cy="369332"/>
          </a:xfrm>
          <a:prstGeom prst="rect">
            <a:avLst/>
          </a:prstGeom>
          <a:noFill/>
        </p:spPr>
        <p:txBody>
          <a:bodyPr wrap="square">
            <a:spAutoFit/>
          </a:bodyPr>
          <a:lstStyle/>
          <a:p>
            <a:r>
              <a:rPr lang="es-CL" sz="1800" b="0" i="0" dirty="0">
                <a:solidFill>
                  <a:srgbClr val="000000"/>
                </a:solidFill>
                <a:effectLst/>
                <a:latin typeface="Source Sans Pro" panose="020B0503030403020204" pitchFamily="34" charset="0"/>
                <a:ea typeface="Source Sans Pro" panose="020B0503030403020204" pitchFamily="34" charset="0"/>
              </a:rPr>
              <a:t>Ambas herramientas permiten graficar la mejora a lo largo de los ensayos. En </a:t>
            </a:r>
            <a:r>
              <a:rPr lang="es-CL" sz="1800" b="0" i="0" dirty="0" err="1">
                <a:solidFill>
                  <a:srgbClr val="000000"/>
                </a:solidFill>
                <a:effectLst/>
                <a:latin typeface="Source Sans Pro" panose="020B0503030403020204" pitchFamily="34" charset="0"/>
                <a:ea typeface="Source Sans Pro" panose="020B0503030403020204" pitchFamily="34" charset="0"/>
              </a:rPr>
              <a:t>Optuna</a:t>
            </a:r>
            <a:r>
              <a:rPr lang="es-CL" sz="1800" b="0" i="0" dirty="0">
                <a:solidFill>
                  <a:srgbClr val="000000"/>
                </a:solidFill>
                <a:effectLst/>
                <a:latin typeface="Source Sans Pro" panose="020B0503030403020204" pitchFamily="34" charset="0"/>
                <a:ea typeface="Source Sans Pro" panose="020B0503030403020204" pitchFamily="34" charset="0"/>
              </a:rPr>
              <a:t>, por ejemplo: </a:t>
            </a:r>
            <a:endParaRPr lang="es-CL" dirty="0">
              <a:latin typeface="Source Sans Pro" panose="020B0503030403020204" pitchFamily="34" charset="0"/>
              <a:ea typeface="Source Sans Pro" panose="020B0503030403020204" pitchFamily="34" charset="0"/>
            </a:endParaRPr>
          </a:p>
        </p:txBody>
      </p:sp>
      <p:pic>
        <p:nvPicPr>
          <p:cNvPr id="7" name="Imagen 6">
            <a:extLst>
              <a:ext uri="{FF2B5EF4-FFF2-40B4-BE49-F238E27FC236}">
                <a16:creationId xmlns:a16="http://schemas.microsoft.com/office/drawing/2014/main" id="{084B3BBC-D27D-BCC1-D75F-B6022E6E4F89}"/>
              </a:ext>
            </a:extLst>
          </p:cNvPr>
          <p:cNvPicPr>
            <a:picLocks noChangeAspect="1"/>
          </p:cNvPicPr>
          <p:nvPr/>
        </p:nvPicPr>
        <p:blipFill>
          <a:blip r:embed="rId2"/>
          <a:stretch>
            <a:fillRect/>
          </a:stretch>
        </p:blipFill>
        <p:spPr>
          <a:xfrm>
            <a:off x="5203095" y="2487879"/>
            <a:ext cx="4224210" cy="1501376"/>
          </a:xfrm>
          <a:prstGeom prst="rect">
            <a:avLst/>
          </a:prstGeom>
        </p:spPr>
      </p:pic>
      <p:sp>
        <p:nvSpPr>
          <p:cNvPr id="9" name="CuadroTexto 8">
            <a:extLst>
              <a:ext uri="{FF2B5EF4-FFF2-40B4-BE49-F238E27FC236}">
                <a16:creationId xmlns:a16="http://schemas.microsoft.com/office/drawing/2014/main" id="{9F46E85E-14F9-5DA8-EBF7-C62561806A1D}"/>
              </a:ext>
            </a:extLst>
          </p:cNvPr>
          <p:cNvSpPr txBox="1"/>
          <p:nvPr/>
        </p:nvSpPr>
        <p:spPr>
          <a:xfrm>
            <a:off x="684997" y="4409311"/>
            <a:ext cx="7315200" cy="369332"/>
          </a:xfrm>
          <a:prstGeom prst="rect">
            <a:avLst/>
          </a:prstGeom>
          <a:noFill/>
        </p:spPr>
        <p:txBody>
          <a:bodyPr wrap="square">
            <a:spAutoFit/>
          </a:bodyPr>
          <a:lstStyle/>
          <a:p>
            <a:r>
              <a:rPr lang="es-CL" sz="1800" b="0" i="0" dirty="0">
                <a:solidFill>
                  <a:srgbClr val="000000"/>
                </a:solidFill>
                <a:effectLst/>
                <a:latin typeface="Source Sans Pro" panose="020B0503030403020204" pitchFamily="34" charset="0"/>
                <a:ea typeface="Source Sans Pro" panose="020B0503030403020204" pitchFamily="34" charset="0"/>
              </a:rPr>
              <a:t>En Ray Tune: </a:t>
            </a:r>
            <a:endParaRPr lang="es-CL" dirty="0">
              <a:latin typeface="Source Sans Pro" panose="020B0503030403020204" pitchFamily="34" charset="0"/>
              <a:ea typeface="Source Sans Pro" panose="020B0503030403020204" pitchFamily="34" charset="0"/>
            </a:endParaRPr>
          </a:p>
        </p:txBody>
      </p:sp>
      <p:pic>
        <p:nvPicPr>
          <p:cNvPr id="11" name="Imagen 10">
            <a:extLst>
              <a:ext uri="{FF2B5EF4-FFF2-40B4-BE49-F238E27FC236}">
                <a16:creationId xmlns:a16="http://schemas.microsoft.com/office/drawing/2014/main" id="{8269FFDA-69E4-4983-6F86-6E345CF088C7}"/>
              </a:ext>
            </a:extLst>
          </p:cNvPr>
          <p:cNvPicPr>
            <a:picLocks noChangeAspect="1"/>
          </p:cNvPicPr>
          <p:nvPr/>
        </p:nvPicPr>
        <p:blipFill>
          <a:blip r:embed="rId3"/>
          <a:stretch>
            <a:fillRect/>
          </a:stretch>
        </p:blipFill>
        <p:spPr>
          <a:xfrm>
            <a:off x="5134403" y="4818737"/>
            <a:ext cx="4292902" cy="759924"/>
          </a:xfrm>
          <a:prstGeom prst="rect">
            <a:avLst/>
          </a:prstGeom>
        </p:spPr>
      </p:pic>
    </p:spTree>
    <p:extLst>
      <p:ext uri="{BB962C8B-B14F-4D97-AF65-F5344CB8AC3E}">
        <p14:creationId xmlns:p14="http://schemas.microsoft.com/office/powerpoint/2010/main" val="8282131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5B9521-8CB2-4E5E-15B5-F64EC5B42228}"/>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C90C11C5-1DAD-7528-18FC-C09089D7585D}"/>
              </a:ext>
            </a:extLst>
          </p:cNvPr>
          <p:cNvSpPr/>
          <p:nvPr/>
        </p:nvSpPr>
        <p:spPr>
          <a:xfrm>
            <a:off x="595789" y="717709"/>
            <a:ext cx="5733336" cy="531852"/>
          </a:xfrm>
          <a:prstGeom prst="rect">
            <a:avLst/>
          </a:prstGeom>
          <a:noFill/>
          <a:ln/>
        </p:spPr>
        <p:txBody>
          <a:bodyPr wrap="none" lIns="0" tIns="0" rIns="0" bIns="0" rtlCol="0" anchor="t"/>
          <a:lstStyle/>
          <a:p>
            <a:pPr marL="0" indent="0" algn="l">
              <a:lnSpc>
                <a:spcPts val="4150"/>
              </a:lnSpc>
              <a:buNone/>
            </a:pPr>
            <a:r>
              <a:rPr lang="es-CL" sz="4400" b="1" dirty="0">
                <a:solidFill>
                  <a:srgbClr val="19414B"/>
                </a:solidFill>
                <a:latin typeface="Source Sans Pro" panose="020B0503030403020204" pitchFamily="34" charset="0"/>
                <a:ea typeface="Source Sans Pro" panose="020B0503030403020204" pitchFamily="34" charset="0"/>
              </a:rPr>
              <a:t>Conclusión y Preguntas</a:t>
            </a:r>
            <a:endParaRPr lang="es-CL" sz="4400" noProof="0" dirty="0">
              <a:latin typeface="Source Sans Pro" panose="020B0503030403020204" pitchFamily="34" charset="0"/>
              <a:ea typeface="Source Sans Pro" panose="020B0503030403020204" pitchFamily="34" charset="0"/>
            </a:endParaRPr>
          </a:p>
        </p:txBody>
      </p:sp>
      <p:sp>
        <p:nvSpPr>
          <p:cNvPr id="4" name="CuadroTexto 3">
            <a:extLst>
              <a:ext uri="{FF2B5EF4-FFF2-40B4-BE49-F238E27FC236}">
                <a16:creationId xmlns:a16="http://schemas.microsoft.com/office/drawing/2014/main" id="{5F319F1C-292F-2ADE-30A6-1B4FD6F2F169}"/>
              </a:ext>
            </a:extLst>
          </p:cNvPr>
          <p:cNvSpPr txBox="1"/>
          <p:nvPr/>
        </p:nvSpPr>
        <p:spPr>
          <a:xfrm>
            <a:off x="595789" y="2361984"/>
            <a:ext cx="6251060" cy="3182153"/>
          </a:xfrm>
          <a:prstGeom prst="rect">
            <a:avLst/>
          </a:prstGeom>
          <a:noFill/>
        </p:spPr>
        <p:txBody>
          <a:bodyPr wrap="square">
            <a:spAutoFit/>
          </a:bodyPr>
          <a:lstStyle/>
          <a:p>
            <a:pPr algn="l" rtl="0" fontAlgn="base">
              <a:lnSpc>
                <a:spcPts val="2700"/>
              </a:lnSpc>
              <a:buNone/>
            </a:pPr>
            <a:r>
              <a:rPr lang="es-CL" b="1" i="0" dirty="0">
                <a:solidFill>
                  <a:srgbClr val="000000"/>
                </a:solidFill>
                <a:effectLst/>
                <a:latin typeface="Source Sans Pro" panose="020B0503030403020204" pitchFamily="34" charset="0"/>
                <a:ea typeface="Source Sans Pro" panose="020B0503030403020204" pitchFamily="34" charset="0"/>
              </a:rPr>
              <a:t>🧠 </a:t>
            </a:r>
            <a:r>
              <a:rPr lang="es-CL" sz="2000" b="1" i="0" dirty="0">
                <a:solidFill>
                  <a:srgbClr val="000000"/>
                </a:solidFill>
                <a:effectLst/>
                <a:latin typeface="Source Sans Pro" panose="020B0503030403020204" pitchFamily="34" charset="0"/>
                <a:ea typeface="Source Sans Pro" panose="020B0503030403020204" pitchFamily="34" charset="0"/>
              </a:rPr>
              <a:t>Conclusiones clave</a:t>
            </a:r>
            <a:r>
              <a:rPr lang="es-CL" sz="2000" b="0" i="0" dirty="0">
                <a:solidFill>
                  <a:srgbClr val="000000"/>
                </a:solidFill>
                <a:effectLst/>
                <a:latin typeface="Source Sans Pro" panose="020B0503030403020204" pitchFamily="34" charset="0"/>
                <a:ea typeface="Source Sans Pro" panose="020B0503030403020204" pitchFamily="34" charset="0"/>
              </a:rPr>
              <a:t> </a:t>
            </a:r>
          </a:p>
          <a:p>
            <a:pPr marL="285750" indent="-285750" algn="l" rtl="0" fontAlgn="base">
              <a:lnSpc>
                <a:spcPts val="2700"/>
              </a:lnSpc>
              <a:buFont typeface="Arial" panose="020B0604020202020204" pitchFamily="34" charset="0"/>
              <a:buChar char="•"/>
            </a:pPr>
            <a:r>
              <a:rPr lang="es-CL" b="1" i="0" dirty="0" err="1">
                <a:solidFill>
                  <a:srgbClr val="000000"/>
                </a:solidFill>
                <a:effectLst/>
                <a:latin typeface="Source Sans Pro" panose="020B0503030403020204" pitchFamily="34" charset="0"/>
                <a:ea typeface="Source Sans Pro" panose="020B0503030403020204" pitchFamily="34" charset="0"/>
              </a:rPr>
              <a:t>Optuna</a:t>
            </a:r>
            <a:r>
              <a:rPr lang="es-CL" b="0" i="0" dirty="0">
                <a:solidFill>
                  <a:srgbClr val="000000"/>
                </a:solidFill>
                <a:effectLst/>
                <a:latin typeface="Source Sans Pro" panose="020B0503030403020204" pitchFamily="34" charset="0"/>
                <a:ea typeface="Source Sans Pro" panose="020B0503030403020204" pitchFamily="34" charset="0"/>
              </a:rPr>
              <a:t> es más accesible, ideal para empezar, con visualización clara y funciones potentes. </a:t>
            </a:r>
          </a:p>
          <a:p>
            <a:pPr marL="285750" indent="-285750" algn="l" rtl="0" fontAlgn="base">
              <a:lnSpc>
                <a:spcPts val="2700"/>
              </a:lnSpc>
              <a:buFont typeface="Arial" panose="020B0604020202020204" pitchFamily="34" charset="0"/>
              <a:buChar char="•"/>
            </a:pPr>
            <a:r>
              <a:rPr lang="es-CL" b="1" i="0" dirty="0">
                <a:solidFill>
                  <a:srgbClr val="000000"/>
                </a:solidFill>
                <a:effectLst/>
                <a:latin typeface="Source Sans Pro" panose="020B0503030403020204" pitchFamily="34" charset="0"/>
                <a:ea typeface="Source Sans Pro" panose="020B0503030403020204" pitchFamily="34" charset="0"/>
              </a:rPr>
              <a:t>Ray Tune</a:t>
            </a:r>
            <a:r>
              <a:rPr lang="es-CL" b="0" i="0" dirty="0">
                <a:solidFill>
                  <a:srgbClr val="000000"/>
                </a:solidFill>
                <a:effectLst/>
                <a:latin typeface="Source Sans Pro" panose="020B0503030403020204" pitchFamily="34" charset="0"/>
                <a:ea typeface="Source Sans Pro" panose="020B0503030403020204" pitchFamily="34" charset="0"/>
              </a:rPr>
              <a:t> es más compleja, pero la mejor opción para entornos distribuidos o con recursos paralelos. </a:t>
            </a:r>
          </a:p>
          <a:p>
            <a:pPr marL="285750" indent="-285750" algn="l" rtl="0" fontAlgn="base">
              <a:lnSpc>
                <a:spcPts val="2700"/>
              </a:lnSpc>
              <a:buFont typeface="Arial" panose="020B0604020202020204" pitchFamily="34" charset="0"/>
              <a:buChar char="•"/>
            </a:pPr>
            <a:r>
              <a:rPr lang="es-CL" b="0" i="0" dirty="0">
                <a:solidFill>
                  <a:srgbClr val="000000"/>
                </a:solidFill>
                <a:effectLst/>
                <a:latin typeface="Source Sans Pro" panose="020B0503030403020204" pitchFamily="34" charset="0"/>
                <a:ea typeface="Source Sans Pro" panose="020B0503030403020204" pitchFamily="34" charset="0"/>
              </a:rPr>
              <a:t>Ambas librerías </a:t>
            </a:r>
            <a:r>
              <a:rPr lang="es-CL" b="1" i="0" dirty="0">
                <a:solidFill>
                  <a:srgbClr val="000000"/>
                </a:solidFill>
                <a:effectLst/>
                <a:latin typeface="Source Sans Pro" panose="020B0503030403020204" pitchFamily="34" charset="0"/>
                <a:ea typeface="Source Sans Pro" panose="020B0503030403020204" pitchFamily="34" charset="0"/>
              </a:rPr>
              <a:t>superan ampliamente a </a:t>
            </a:r>
            <a:r>
              <a:rPr lang="es-CL" b="1" i="0" dirty="0" err="1">
                <a:solidFill>
                  <a:srgbClr val="000000"/>
                </a:solidFill>
                <a:effectLst/>
                <a:latin typeface="Source Sans Pro" panose="020B0503030403020204" pitchFamily="34" charset="0"/>
                <a:ea typeface="Source Sans Pro" panose="020B0503030403020204" pitchFamily="34" charset="0"/>
              </a:rPr>
              <a:t>Grid</a:t>
            </a:r>
            <a:r>
              <a:rPr lang="es-CL" b="1" i="0" dirty="0">
                <a:solidFill>
                  <a:srgbClr val="000000"/>
                </a:solidFill>
                <a:effectLst/>
                <a:latin typeface="Source Sans Pro" panose="020B0503030403020204" pitchFamily="34" charset="0"/>
                <a:ea typeface="Source Sans Pro" panose="020B0503030403020204" pitchFamily="34" charset="0"/>
              </a:rPr>
              <a:t>/</a:t>
            </a:r>
            <a:r>
              <a:rPr lang="es-CL" b="1" i="0" dirty="0" err="1">
                <a:solidFill>
                  <a:srgbClr val="000000"/>
                </a:solidFill>
                <a:effectLst/>
                <a:latin typeface="Source Sans Pro" panose="020B0503030403020204" pitchFamily="34" charset="0"/>
                <a:ea typeface="Source Sans Pro" panose="020B0503030403020204" pitchFamily="34" charset="0"/>
              </a:rPr>
              <a:t>Random</a:t>
            </a:r>
            <a:r>
              <a:rPr lang="es-CL" b="1" i="0" dirty="0">
                <a:solidFill>
                  <a:srgbClr val="000000"/>
                </a:solidFill>
                <a:effectLst/>
                <a:latin typeface="Source Sans Pro" panose="020B0503030403020204" pitchFamily="34" charset="0"/>
                <a:ea typeface="Source Sans Pro" panose="020B0503030403020204" pitchFamily="34" charset="0"/>
              </a:rPr>
              <a:t> </a:t>
            </a:r>
            <a:r>
              <a:rPr lang="es-CL" b="1" i="0" dirty="0" err="1">
                <a:solidFill>
                  <a:srgbClr val="000000"/>
                </a:solidFill>
                <a:effectLst/>
                <a:latin typeface="Source Sans Pro" panose="020B0503030403020204" pitchFamily="34" charset="0"/>
                <a:ea typeface="Source Sans Pro" panose="020B0503030403020204" pitchFamily="34" charset="0"/>
              </a:rPr>
              <a:t>Search</a:t>
            </a:r>
            <a:r>
              <a:rPr lang="es-CL" b="0" i="0" dirty="0">
                <a:solidFill>
                  <a:srgbClr val="000000"/>
                </a:solidFill>
                <a:effectLst/>
                <a:latin typeface="Source Sans Pro" panose="020B0503030403020204" pitchFamily="34" charset="0"/>
                <a:ea typeface="Source Sans Pro" panose="020B0503030403020204" pitchFamily="34" charset="0"/>
              </a:rPr>
              <a:t> en eficiencia y flexibilidad. </a:t>
            </a:r>
          </a:p>
          <a:p>
            <a:pPr marL="285750" indent="-285750" algn="l" rtl="0" fontAlgn="base">
              <a:lnSpc>
                <a:spcPts val="2700"/>
              </a:lnSpc>
              <a:buFont typeface="Arial" panose="020B0604020202020204" pitchFamily="34" charset="0"/>
              <a:buChar char="•"/>
            </a:pPr>
            <a:r>
              <a:rPr lang="es-CL" b="0" i="0" dirty="0">
                <a:solidFill>
                  <a:srgbClr val="000000"/>
                </a:solidFill>
                <a:effectLst/>
                <a:latin typeface="Source Sans Pro" panose="020B0503030403020204" pitchFamily="34" charset="0"/>
                <a:ea typeface="Source Sans Pro" panose="020B0503030403020204" pitchFamily="34" charset="0"/>
              </a:rPr>
              <a:t>La elección dependerá del </a:t>
            </a:r>
            <a:r>
              <a:rPr lang="es-CL" b="1" i="0" dirty="0">
                <a:solidFill>
                  <a:srgbClr val="000000"/>
                </a:solidFill>
                <a:effectLst/>
                <a:latin typeface="Source Sans Pro" panose="020B0503030403020204" pitchFamily="34" charset="0"/>
                <a:ea typeface="Source Sans Pro" panose="020B0503030403020204" pitchFamily="34" charset="0"/>
              </a:rPr>
              <a:t>escenario, la escala y la madurez del equipo o estudiante</a:t>
            </a:r>
            <a:r>
              <a:rPr lang="es-CL" b="0" i="0" dirty="0">
                <a:solidFill>
                  <a:srgbClr val="000000"/>
                </a:solidFill>
                <a:effectLst/>
                <a:latin typeface="Source Sans Pro" panose="020B0503030403020204" pitchFamily="34" charset="0"/>
                <a:ea typeface="Source Sans Pro" panose="020B0503030403020204" pitchFamily="34" charset="0"/>
              </a:rPr>
              <a:t>. </a:t>
            </a:r>
          </a:p>
        </p:txBody>
      </p:sp>
      <p:sp>
        <p:nvSpPr>
          <p:cNvPr id="8" name="CuadroTexto 7">
            <a:extLst>
              <a:ext uri="{FF2B5EF4-FFF2-40B4-BE49-F238E27FC236}">
                <a16:creationId xmlns:a16="http://schemas.microsoft.com/office/drawing/2014/main" id="{8E947087-95A7-490D-FA12-47E8FFF3CC16}"/>
              </a:ext>
            </a:extLst>
          </p:cNvPr>
          <p:cNvSpPr txBox="1"/>
          <p:nvPr/>
        </p:nvSpPr>
        <p:spPr>
          <a:xfrm>
            <a:off x="7906215" y="2361984"/>
            <a:ext cx="5553307" cy="2489656"/>
          </a:xfrm>
          <a:prstGeom prst="rect">
            <a:avLst/>
          </a:prstGeom>
          <a:noFill/>
        </p:spPr>
        <p:txBody>
          <a:bodyPr wrap="square">
            <a:spAutoFit/>
          </a:bodyPr>
          <a:lstStyle/>
          <a:p>
            <a:pPr algn="l" rtl="0" fontAlgn="base">
              <a:lnSpc>
                <a:spcPts val="2700"/>
              </a:lnSpc>
              <a:buNone/>
            </a:pPr>
            <a:r>
              <a:rPr lang="es-CL" sz="2000" b="1" i="0" dirty="0">
                <a:solidFill>
                  <a:srgbClr val="000000"/>
                </a:solidFill>
                <a:effectLst/>
                <a:latin typeface="Source Sans Pro" panose="020B0503030403020204" pitchFamily="34" charset="0"/>
                <a:ea typeface="Source Sans Pro" panose="020B0503030403020204" pitchFamily="34" charset="0"/>
              </a:rPr>
              <a:t>❓ Preguntas embebidas</a:t>
            </a:r>
            <a:r>
              <a:rPr lang="es-CL" sz="2000" b="0" i="0" dirty="0">
                <a:solidFill>
                  <a:srgbClr val="000000"/>
                </a:solidFill>
                <a:effectLst/>
                <a:latin typeface="Source Sans Pro" panose="020B0503030403020204" pitchFamily="34" charset="0"/>
                <a:ea typeface="Source Sans Pro" panose="020B0503030403020204" pitchFamily="34" charset="0"/>
              </a:rPr>
              <a:t> </a:t>
            </a:r>
            <a:endParaRPr lang="es-CL" b="0" i="0" dirty="0">
              <a:solidFill>
                <a:srgbClr val="000000"/>
              </a:solidFill>
              <a:effectLst/>
              <a:latin typeface="Source Sans Pro" panose="020B0503030403020204" pitchFamily="34" charset="0"/>
              <a:ea typeface="Source Sans Pro" panose="020B0503030403020204" pitchFamily="34" charset="0"/>
            </a:endParaRPr>
          </a:p>
          <a:p>
            <a:pPr marL="285750" indent="-285750" algn="l" rtl="0" fontAlgn="base">
              <a:lnSpc>
                <a:spcPts val="2700"/>
              </a:lnSpc>
              <a:buFont typeface="Arial" panose="020B0604020202020204" pitchFamily="34" charset="0"/>
              <a:buChar char="•"/>
            </a:pPr>
            <a:r>
              <a:rPr lang="es-CL" sz="1800" b="0" i="0" dirty="0">
                <a:solidFill>
                  <a:srgbClr val="000000"/>
                </a:solidFill>
                <a:effectLst/>
                <a:latin typeface="Source Sans Pro" panose="020B0503030403020204" pitchFamily="34" charset="0"/>
                <a:ea typeface="Source Sans Pro" panose="020B0503030403020204" pitchFamily="34" charset="0"/>
              </a:rPr>
              <a:t>¿Cuál herramienta usarías si trabajas solo con notebooks en la nube? </a:t>
            </a:r>
          </a:p>
          <a:p>
            <a:pPr marL="285750" indent="-285750" algn="l" rtl="0" fontAlgn="base">
              <a:lnSpc>
                <a:spcPts val="2700"/>
              </a:lnSpc>
              <a:buFont typeface="Arial" panose="020B0604020202020204" pitchFamily="34" charset="0"/>
              <a:buChar char="•"/>
            </a:pPr>
            <a:r>
              <a:rPr lang="es-CL" sz="1800" b="0" i="0" dirty="0">
                <a:solidFill>
                  <a:srgbClr val="000000"/>
                </a:solidFill>
                <a:effectLst/>
                <a:latin typeface="Source Sans Pro" panose="020B0503030403020204" pitchFamily="34" charset="0"/>
                <a:ea typeface="Source Sans Pro" panose="020B0503030403020204" pitchFamily="34" charset="0"/>
              </a:rPr>
              <a:t>¿Qué ventajas aporta el uso de </a:t>
            </a:r>
            <a:r>
              <a:rPr lang="es-CL" sz="1800" b="0" i="1" dirty="0" err="1">
                <a:solidFill>
                  <a:srgbClr val="000000"/>
                </a:solidFill>
                <a:effectLst/>
                <a:latin typeface="Source Sans Pro" panose="020B0503030403020204" pitchFamily="34" charset="0"/>
                <a:ea typeface="Source Sans Pro" panose="020B0503030403020204" pitchFamily="34" charset="0"/>
              </a:rPr>
              <a:t>pruning</a:t>
            </a:r>
            <a:r>
              <a:rPr lang="es-CL" sz="1800" b="0" i="0" dirty="0">
                <a:solidFill>
                  <a:srgbClr val="000000"/>
                </a:solidFill>
                <a:effectLst/>
                <a:latin typeface="Source Sans Pro" panose="020B0503030403020204" pitchFamily="34" charset="0"/>
                <a:ea typeface="Source Sans Pro" panose="020B0503030403020204" pitchFamily="34" charset="0"/>
              </a:rPr>
              <a:t> sobre métodos clásicos? </a:t>
            </a:r>
          </a:p>
          <a:p>
            <a:pPr marL="285750" indent="-285750" algn="l" rtl="0" fontAlgn="base">
              <a:lnSpc>
                <a:spcPts val="2700"/>
              </a:lnSpc>
              <a:buFont typeface="Arial" panose="020B0604020202020204" pitchFamily="34" charset="0"/>
              <a:buChar char="•"/>
            </a:pPr>
            <a:r>
              <a:rPr lang="es-CL" sz="1800" b="0" i="0" dirty="0">
                <a:solidFill>
                  <a:srgbClr val="000000"/>
                </a:solidFill>
                <a:effectLst/>
                <a:latin typeface="Source Sans Pro" panose="020B0503030403020204" pitchFamily="34" charset="0"/>
                <a:ea typeface="Source Sans Pro" panose="020B0503030403020204" pitchFamily="34" charset="0"/>
              </a:rPr>
              <a:t>¿Crees que el aprendizaje automático reproducible mejora con estas herramientas? </a:t>
            </a:r>
          </a:p>
        </p:txBody>
      </p:sp>
    </p:spTree>
    <p:extLst>
      <p:ext uri="{BB962C8B-B14F-4D97-AF65-F5344CB8AC3E}">
        <p14:creationId xmlns:p14="http://schemas.microsoft.com/office/powerpoint/2010/main" val="883879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D032E62-FC8F-BF38-0BA4-2E989869BE2F}"/>
              </a:ext>
            </a:extLst>
          </p:cNvPr>
          <p:cNvPicPr>
            <a:picLocks noChangeAspect="1"/>
          </p:cNvPicPr>
          <p:nvPr/>
        </p:nvPicPr>
        <p:blipFill>
          <a:blip r:embed="rId2"/>
          <a:stretch>
            <a:fillRect/>
          </a:stretch>
        </p:blipFill>
        <p:spPr>
          <a:xfrm>
            <a:off x="9144000" y="0"/>
            <a:ext cx="5486400" cy="8232577"/>
          </a:xfrm>
          <a:prstGeom prst="rect">
            <a:avLst/>
          </a:prstGeom>
        </p:spPr>
      </p:pic>
      <p:sp>
        <p:nvSpPr>
          <p:cNvPr id="3" name="Text 0">
            <a:extLst>
              <a:ext uri="{FF2B5EF4-FFF2-40B4-BE49-F238E27FC236}">
                <a16:creationId xmlns:a16="http://schemas.microsoft.com/office/drawing/2014/main" id="{68EE1405-C496-D4ED-EA48-FB636DE1B998}"/>
              </a:ext>
            </a:extLst>
          </p:cNvPr>
          <p:cNvSpPr/>
          <p:nvPr/>
        </p:nvSpPr>
        <p:spPr>
          <a:xfrm>
            <a:off x="780098" y="612934"/>
            <a:ext cx="7583805" cy="1393031"/>
          </a:xfrm>
          <a:prstGeom prst="rect">
            <a:avLst/>
          </a:prstGeom>
          <a:noFill/>
          <a:ln/>
        </p:spPr>
        <p:txBody>
          <a:bodyPr wrap="square" lIns="0" tIns="0" rIns="0" bIns="0" rtlCol="0" anchor="t"/>
          <a:lstStyle/>
          <a:p>
            <a:pPr marL="0" indent="0" algn="l">
              <a:lnSpc>
                <a:spcPts val="5450"/>
              </a:lnSpc>
              <a:buNone/>
            </a:pPr>
            <a:r>
              <a:rPr lang="en-US" sz="435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Preguntas abiertas para reflexión y debate</a:t>
            </a:r>
            <a:endParaRPr lang="en-US" sz="4350" dirty="0">
              <a:latin typeface="Source Sans Pro" panose="020B0503030403020204" pitchFamily="34" charset="0"/>
              <a:ea typeface="Source Sans Pro" panose="020B0503030403020204" pitchFamily="34" charset="0"/>
            </a:endParaRPr>
          </a:p>
        </p:txBody>
      </p:sp>
      <p:pic>
        <p:nvPicPr>
          <p:cNvPr id="4" name="Image 1" descr="preencoded.png">
            <a:extLst>
              <a:ext uri="{FF2B5EF4-FFF2-40B4-BE49-F238E27FC236}">
                <a16:creationId xmlns:a16="http://schemas.microsoft.com/office/drawing/2014/main" id="{911F8E3F-4DCB-EEDF-3C50-7BC087D6AC12}"/>
              </a:ext>
            </a:extLst>
          </p:cNvPr>
          <p:cNvPicPr>
            <a:picLocks noChangeAspect="1"/>
          </p:cNvPicPr>
          <p:nvPr/>
        </p:nvPicPr>
        <p:blipFill>
          <a:blip r:embed="rId3"/>
          <a:stretch>
            <a:fillRect/>
          </a:stretch>
        </p:blipFill>
        <p:spPr>
          <a:xfrm>
            <a:off x="780098" y="2340293"/>
            <a:ext cx="1114425" cy="1640919"/>
          </a:xfrm>
          <a:prstGeom prst="rect">
            <a:avLst/>
          </a:prstGeom>
        </p:spPr>
      </p:pic>
      <p:sp>
        <p:nvSpPr>
          <p:cNvPr id="5" name="Text 1">
            <a:extLst>
              <a:ext uri="{FF2B5EF4-FFF2-40B4-BE49-F238E27FC236}">
                <a16:creationId xmlns:a16="http://schemas.microsoft.com/office/drawing/2014/main" id="{5E5E607D-B589-DBB0-AE30-06375639E6FE}"/>
              </a:ext>
            </a:extLst>
          </p:cNvPr>
          <p:cNvSpPr/>
          <p:nvPr/>
        </p:nvSpPr>
        <p:spPr>
          <a:xfrm>
            <a:off x="2228850" y="2563178"/>
            <a:ext cx="4225766" cy="348258"/>
          </a:xfrm>
          <a:prstGeom prst="rect">
            <a:avLst/>
          </a:prstGeom>
          <a:noFill/>
          <a:ln/>
        </p:spPr>
        <p:txBody>
          <a:bodyPr wrap="none" lIns="0" tIns="0" rIns="0" bIns="0" rtlCol="0" anchor="t"/>
          <a:lstStyle/>
          <a:p>
            <a:pPr marL="0" indent="0" algn="l">
              <a:lnSpc>
                <a:spcPts val="2700"/>
              </a:lnSpc>
              <a:buNone/>
            </a:pPr>
            <a:r>
              <a:rPr lang="en-US" sz="2150" b="1" dirty="0">
                <a:solidFill>
                  <a:srgbClr val="1C1D22"/>
                </a:solidFill>
                <a:latin typeface="Source Sans Pro" panose="020B0503030403020204" pitchFamily="34" charset="0"/>
                <a:ea typeface="Source Sans Pro" panose="020B0503030403020204" pitchFamily="34" charset="0"/>
                <a:cs typeface="Gilroy-ExtraBoldItalic Extra Bold" pitchFamily="34" charset="-120"/>
              </a:rPr>
              <a:t>Tuning automatizado vs. manual</a:t>
            </a:r>
            <a:endParaRPr lang="en-US" sz="2150" dirty="0">
              <a:latin typeface="Source Sans Pro" panose="020B0503030403020204" pitchFamily="34" charset="0"/>
              <a:ea typeface="Source Sans Pro" panose="020B0503030403020204" pitchFamily="34" charset="0"/>
            </a:endParaRPr>
          </a:p>
        </p:txBody>
      </p:sp>
      <p:sp>
        <p:nvSpPr>
          <p:cNvPr id="6" name="Text 2">
            <a:extLst>
              <a:ext uri="{FF2B5EF4-FFF2-40B4-BE49-F238E27FC236}">
                <a16:creationId xmlns:a16="http://schemas.microsoft.com/office/drawing/2014/main" id="{1E578278-A0A1-242A-B1A8-2B043C235830}"/>
              </a:ext>
            </a:extLst>
          </p:cNvPr>
          <p:cNvSpPr/>
          <p:nvPr/>
        </p:nvSpPr>
        <p:spPr>
          <a:xfrm>
            <a:off x="2228850" y="3045143"/>
            <a:ext cx="6135053" cy="713184"/>
          </a:xfrm>
          <a:prstGeom prst="rect">
            <a:avLst/>
          </a:prstGeom>
          <a:noFill/>
          <a:ln/>
        </p:spPr>
        <p:txBody>
          <a:bodyPr wrap="square" lIns="0" tIns="0" rIns="0" bIns="0" rtlCol="0" anchor="t"/>
          <a:lstStyle/>
          <a:p>
            <a:pPr marL="0" indent="0" algn="l">
              <a:lnSpc>
                <a:spcPts val="2800"/>
              </a:lnSpc>
              <a:buNone/>
            </a:pPr>
            <a:r>
              <a:rPr lang="en-US" sz="1750" dirty="0">
                <a:solidFill>
                  <a:srgbClr val="1C1D22"/>
                </a:solidFill>
                <a:latin typeface="Source Sans Pro" panose="020B0503030403020204" pitchFamily="34" charset="0"/>
                <a:ea typeface="Source Sans Pro" panose="020B0503030403020204" pitchFamily="34" charset="0"/>
                <a:cs typeface="Source Sans Pro" pitchFamily="34" charset="-120"/>
              </a:rPr>
              <a:t>¿Qué beneficios tiene usar tuning automatizado frente al ajuste manual, y cuándo podrías preferir este último?</a:t>
            </a:r>
            <a:endParaRPr lang="en-US" sz="1750" dirty="0">
              <a:latin typeface="Source Sans Pro" panose="020B0503030403020204" pitchFamily="34" charset="0"/>
              <a:ea typeface="Source Sans Pro" panose="020B0503030403020204" pitchFamily="34" charset="0"/>
            </a:endParaRPr>
          </a:p>
        </p:txBody>
      </p:sp>
      <p:pic>
        <p:nvPicPr>
          <p:cNvPr id="7" name="Image 2" descr="preencoded.png">
            <a:extLst>
              <a:ext uri="{FF2B5EF4-FFF2-40B4-BE49-F238E27FC236}">
                <a16:creationId xmlns:a16="http://schemas.microsoft.com/office/drawing/2014/main" id="{9777FFEA-D1CE-6D7E-57C3-AD7B5F818E18}"/>
              </a:ext>
            </a:extLst>
          </p:cNvPr>
          <p:cNvPicPr>
            <a:picLocks noChangeAspect="1"/>
          </p:cNvPicPr>
          <p:nvPr/>
        </p:nvPicPr>
        <p:blipFill>
          <a:blip r:embed="rId4"/>
          <a:stretch>
            <a:fillRect/>
          </a:stretch>
        </p:blipFill>
        <p:spPr>
          <a:xfrm>
            <a:off x="780098" y="3981212"/>
            <a:ext cx="1114425" cy="1640919"/>
          </a:xfrm>
          <a:prstGeom prst="rect">
            <a:avLst/>
          </a:prstGeom>
        </p:spPr>
      </p:pic>
      <p:sp>
        <p:nvSpPr>
          <p:cNvPr id="8" name="Text 3">
            <a:extLst>
              <a:ext uri="{FF2B5EF4-FFF2-40B4-BE49-F238E27FC236}">
                <a16:creationId xmlns:a16="http://schemas.microsoft.com/office/drawing/2014/main" id="{3A8133B9-000B-C8FC-4385-A144AFB2736D}"/>
              </a:ext>
            </a:extLst>
          </p:cNvPr>
          <p:cNvSpPr/>
          <p:nvPr/>
        </p:nvSpPr>
        <p:spPr>
          <a:xfrm>
            <a:off x="2228850" y="4204097"/>
            <a:ext cx="4625697" cy="348258"/>
          </a:xfrm>
          <a:prstGeom prst="rect">
            <a:avLst/>
          </a:prstGeom>
          <a:noFill/>
          <a:ln/>
        </p:spPr>
        <p:txBody>
          <a:bodyPr wrap="none" lIns="0" tIns="0" rIns="0" bIns="0" rtlCol="0" anchor="t"/>
          <a:lstStyle/>
          <a:p>
            <a:pPr marL="0" indent="0" algn="l">
              <a:lnSpc>
                <a:spcPts val="2700"/>
              </a:lnSpc>
              <a:buNone/>
            </a:pPr>
            <a:r>
              <a:rPr lang="en-US" sz="2150" b="1" dirty="0">
                <a:solidFill>
                  <a:srgbClr val="1C1D22"/>
                </a:solidFill>
                <a:latin typeface="Source Sans Pro" panose="020B0503030403020204" pitchFamily="34" charset="0"/>
                <a:ea typeface="Source Sans Pro" panose="020B0503030403020204" pitchFamily="34" charset="0"/>
                <a:cs typeface="Gilroy-ExtraBoldItalic Extra Bold" pitchFamily="34" charset="-120"/>
              </a:rPr>
              <a:t>Influencia del espacio de búsqueda</a:t>
            </a:r>
            <a:endParaRPr lang="en-US" sz="2150" dirty="0">
              <a:latin typeface="Source Sans Pro" panose="020B0503030403020204" pitchFamily="34" charset="0"/>
              <a:ea typeface="Source Sans Pro" panose="020B0503030403020204" pitchFamily="34" charset="0"/>
            </a:endParaRPr>
          </a:p>
        </p:txBody>
      </p:sp>
      <p:sp>
        <p:nvSpPr>
          <p:cNvPr id="9" name="Text 4">
            <a:extLst>
              <a:ext uri="{FF2B5EF4-FFF2-40B4-BE49-F238E27FC236}">
                <a16:creationId xmlns:a16="http://schemas.microsoft.com/office/drawing/2014/main" id="{F606C84B-AB94-E839-93F3-830B33FEA8CC}"/>
              </a:ext>
            </a:extLst>
          </p:cNvPr>
          <p:cNvSpPr/>
          <p:nvPr/>
        </p:nvSpPr>
        <p:spPr>
          <a:xfrm>
            <a:off x="2228850" y="4686062"/>
            <a:ext cx="6135053" cy="713184"/>
          </a:xfrm>
          <a:prstGeom prst="rect">
            <a:avLst/>
          </a:prstGeom>
          <a:noFill/>
          <a:ln/>
        </p:spPr>
        <p:txBody>
          <a:bodyPr wrap="square" lIns="0" tIns="0" rIns="0" bIns="0" rtlCol="0" anchor="t"/>
          <a:lstStyle/>
          <a:p>
            <a:pPr marL="0" indent="0" algn="l">
              <a:lnSpc>
                <a:spcPts val="2800"/>
              </a:lnSpc>
              <a:buNone/>
            </a:pPr>
            <a:r>
              <a:rPr lang="en-US" sz="1750" dirty="0">
                <a:solidFill>
                  <a:srgbClr val="1C1D22"/>
                </a:solidFill>
                <a:latin typeface="Source Sans Pro" panose="020B0503030403020204" pitchFamily="34" charset="0"/>
                <a:ea typeface="Source Sans Pro" panose="020B0503030403020204" pitchFamily="34" charset="0"/>
                <a:cs typeface="Source Sans Pro" pitchFamily="34" charset="-120"/>
              </a:rPr>
              <a:t>¿Cómo influye la elección del espacio de búsqueda en los resultados del proceso de optimización?</a:t>
            </a:r>
            <a:endParaRPr lang="en-US" sz="1750" dirty="0">
              <a:latin typeface="Source Sans Pro" panose="020B0503030403020204" pitchFamily="34" charset="0"/>
              <a:ea typeface="Source Sans Pro" panose="020B0503030403020204" pitchFamily="34" charset="0"/>
            </a:endParaRPr>
          </a:p>
        </p:txBody>
      </p:sp>
      <p:pic>
        <p:nvPicPr>
          <p:cNvPr id="10" name="Image 3" descr="preencoded.png">
            <a:extLst>
              <a:ext uri="{FF2B5EF4-FFF2-40B4-BE49-F238E27FC236}">
                <a16:creationId xmlns:a16="http://schemas.microsoft.com/office/drawing/2014/main" id="{36FAC041-99C9-C23A-8F9D-4AB1ADAEC80B}"/>
              </a:ext>
            </a:extLst>
          </p:cNvPr>
          <p:cNvPicPr>
            <a:picLocks noChangeAspect="1"/>
          </p:cNvPicPr>
          <p:nvPr/>
        </p:nvPicPr>
        <p:blipFill>
          <a:blip r:embed="rId5"/>
          <a:stretch>
            <a:fillRect/>
          </a:stretch>
        </p:blipFill>
        <p:spPr>
          <a:xfrm>
            <a:off x="780098" y="5622131"/>
            <a:ext cx="1114425" cy="1997512"/>
          </a:xfrm>
          <a:prstGeom prst="rect">
            <a:avLst/>
          </a:prstGeom>
        </p:spPr>
      </p:pic>
      <p:sp>
        <p:nvSpPr>
          <p:cNvPr id="11" name="Text 5">
            <a:extLst>
              <a:ext uri="{FF2B5EF4-FFF2-40B4-BE49-F238E27FC236}">
                <a16:creationId xmlns:a16="http://schemas.microsoft.com/office/drawing/2014/main" id="{0079F915-1937-4825-9C43-5BEFEE5DF6A6}"/>
              </a:ext>
            </a:extLst>
          </p:cNvPr>
          <p:cNvSpPr/>
          <p:nvPr/>
        </p:nvSpPr>
        <p:spPr>
          <a:xfrm>
            <a:off x="2228850" y="5845016"/>
            <a:ext cx="2786301" cy="348258"/>
          </a:xfrm>
          <a:prstGeom prst="rect">
            <a:avLst/>
          </a:prstGeom>
          <a:noFill/>
          <a:ln/>
        </p:spPr>
        <p:txBody>
          <a:bodyPr wrap="none" lIns="0" tIns="0" rIns="0" bIns="0" rtlCol="0" anchor="t"/>
          <a:lstStyle/>
          <a:p>
            <a:pPr marL="0" indent="0" algn="l">
              <a:lnSpc>
                <a:spcPts val="2700"/>
              </a:lnSpc>
              <a:buNone/>
            </a:pPr>
            <a:r>
              <a:rPr lang="en-US" sz="2150" b="1" dirty="0">
                <a:solidFill>
                  <a:srgbClr val="1C1D22"/>
                </a:solidFill>
                <a:latin typeface="Source Sans Pro" panose="020B0503030403020204" pitchFamily="34" charset="0"/>
                <a:ea typeface="Source Sans Pro" panose="020B0503030403020204" pitchFamily="34" charset="0"/>
                <a:cs typeface="Gilroy-ExtraBoldItalic Extra Bold" pitchFamily="34" charset="-120"/>
              </a:rPr>
              <a:t>Implicancias éticas</a:t>
            </a:r>
            <a:endParaRPr lang="en-US" sz="2150" dirty="0">
              <a:latin typeface="Source Sans Pro" panose="020B0503030403020204" pitchFamily="34" charset="0"/>
              <a:ea typeface="Source Sans Pro" panose="020B0503030403020204" pitchFamily="34" charset="0"/>
            </a:endParaRPr>
          </a:p>
        </p:txBody>
      </p:sp>
      <p:sp>
        <p:nvSpPr>
          <p:cNvPr id="12" name="Text 6">
            <a:extLst>
              <a:ext uri="{FF2B5EF4-FFF2-40B4-BE49-F238E27FC236}">
                <a16:creationId xmlns:a16="http://schemas.microsoft.com/office/drawing/2014/main" id="{F38007FD-D403-1A31-C496-D7DB38589364}"/>
              </a:ext>
            </a:extLst>
          </p:cNvPr>
          <p:cNvSpPr/>
          <p:nvPr/>
        </p:nvSpPr>
        <p:spPr>
          <a:xfrm>
            <a:off x="2228850" y="6326981"/>
            <a:ext cx="6135053" cy="1069777"/>
          </a:xfrm>
          <a:prstGeom prst="rect">
            <a:avLst/>
          </a:prstGeom>
          <a:noFill/>
          <a:ln/>
        </p:spPr>
        <p:txBody>
          <a:bodyPr wrap="square" lIns="0" tIns="0" rIns="0" bIns="0" rtlCol="0" anchor="t"/>
          <a:lstStyle/>
          <a:p>
            <a:pPr marL="0" indent="0" algn="l">
              <a:lnSpc>
                <a:spcPts val="2800"/>
              </a:lnSpc>
              <a:buNone/>
            </a:pPr>
            <a:r>
              <a:rPr lang="en-US" sz="1750" dirty="0">
                <a:solidFill>
                  <a:srgbClr val="1C1D22"/>
                </a:solidFill>
                <a:latin typeface="Source Sans Pro" panose="020B0503030403020204" pitchFamily="34" charset="0"/>
                <a:ea typeface="Source Sans Pro" panose="020B0503030403020204" pitchFamily="34" charset="0"/>
                <a:cs typeface="Source Sans Pro" pitchFamily="34" charset="-120"/>
              </a:rPr>
              <a:t>¿Qué implicancias éticas o de trazabilidad puede tener el uso automatizado de algoritmos complejos en entornos críticos como salud o finanzas?</a:t>
            </a:r>
            <a:endParaRPr lang="en-US" sz="1750" dirty="0">
              <a:latin typeface="Source Sans Pro" panose="020B0503030403020204" pitchFamily="34" charset="0"/>
              <a:ea typeface="Source Sans Pro" panose="020B0503030403020204" pitchFamily="34" charset="0"/>
            </a:endParaRPr>
          </a:p>
        </p:txBody>
      </p:sp>
    </p:spTree>
    <p:extLst>
      <p:ext uri="{BB962C8B-B14F-4D97-AF65-F5344CB8AC3E}">
        <p14:creationId xmlns:p14="http://schemas.microsoft.com/office/powerpoint/2010/main" val="23141020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93996"/>
            <a:ext cx="12190809" cy="1417558"/>
          </a:xfrm>
          <a:prstGeom prst="rect">
            <a:avLst/>
          </a:prstGeom>
          <a:noFill/>
          <a:ln/>
        </p:spPr>
        <p:txBody>
          <a:bodyPr wrap="square" lIns="0" tIns="0" rIns="0" bIns="0" rtlCol="0" anchor="t"/>
          <a:lstStyle/>
          <a:p>
            <a:pPr marL="0" indent="0" algn="l">
              <a:lnSpc>
                <a:spcPts val="5550"/>
              </a:lnSpc>
              <a:buNone/>
            </a:pPr>
            <a:r>
              <a:rPr lang="en-US" sz="445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¿Qué es una Librería de Tuning Automatizado?</a:t>
            </a:r>
            <a:endParaRPr lang="en-US" sz="4450" dirty="0">
              <a:latin typeface="Source Sans Pro" panose="020B0503030403020204" pitchFamily="34" charset="0"/>
              <a:ea typeface="Source Sans Pro" panose="020B0503030403020204" pitchFamily="34" charset="0"/>
            </a:endParaRPr>
          </a:p>
        </p:txBody>
      </p:sp>
      <p:sp>
        <p:nvSpPr>
          <p:cNvPr id="3" name="Text 1"/>
          <p:cNvSpPr/>
          <p:nvPr/>
        </p:nvSpPr>
        <p:spPr>
          <a:xfrm>
            <a:off x="793790" y="3251716"/>
            <a:ext cx="8041719" cy="566976"/>
          </a:xfrm>
          <a:prstGeom prst="rect">
            <a:avLst/>
          </a:prstGeom>
          <a:noFill/>
          <a:ln/>
        </p:spPr>
        <p:txBody>
          <a:bodyPr wrap="none" lIns="0" tIns="0" rIns="0" bIns="0" rtlCol="0" anchor="t"/>
          <a:lstStyle/>
          <a:p>
            <a:pPr marL="0" indent="0" algn="l">
              <a:lnSpc>
                <a:spcPts val="4450"/>
              </a:lnSpc>
              <a:buNone/>
            </a:pPr>
            <a:r>
              <a:rPr lang="en-US" sz="355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Diferencias con técnicas tradicionales</a:t>
            </a:r>
            <a:endParaRPr lang="en-US" sz="3550" dirty="0">
              <a:latin typeface="Source Sans Pro" panose="020B0503030403020204" pitchFamily="34" charset="0"/>
              <a:ea typeface="Source Sans Pro" panose="020B0503030403020204" pitchFamily="34" charset="0"/>
            </a:endParaRPr>
          </a:p>
        </p:txBody>
      </p:sp>
      <p:sp>
        <p:nvSpPr>
          <p:cNvPr id="4" name="Text 2"/>
          <p:cNvSpPr/>
          <p:nvPr/>
        </p:nvSpPr>
        <p:spPr>
          <a:xfrm>
            <a:off x="793790" y="4385667"/>
            <a:ext cx="3610213" cy="354330"/>
          </a:xfrm>
          <a:prstGeom prst="rect">
            <a:avLst/>
          </a:prstGeom>
          <a:noFill/>
          <a:ln/>
        </p:spPr>
        <p:txBody>
          <a:bodyPr wrap="none" lIns="0" tIns="0" rIns="0" bIns="0" rtlCol="0" anchor="t"/>
          <a:lstStyle/>
          <a:p>
            <a:pPr marL="0" indent="0" algn="l">
              <a:lnSpc>
                <a:spcPts val="2750"/>
              </a:lnSpc>
              <a:buNone/>
            </a:pPr>
            <a:r>
              <a:rPr lang="en-US" sz="220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Tradicional (GridSearchCV)</a:t>
            </a:r>
            <a:endParaRPr lang="en-US" sz="2200" dirty="0">
              <a:latin typeface="Source Sans Pro" panose="020B0503030403020204" pitchFamily="34" charset="0"/>
              <a:ea typeface="Source Sans Pro" panose="020B0503030403020204" pitchFamily="34" charset="0"/>
            </a:endParaRPr>
          </a:p>
        </p:txBody>
      </p:sp>
      <p:sp>
        <p:nvSpPr>
          <p:cNvPr id="5" name="Text 3"/>
          <p:cNvSpPr/>
          <p:nvPr/>
        </p:nvSpPr>
        <p:spPr>
          <a:xfrm>
            <a:off x="793790" y="4966811"/>
            <a:ext cx="581870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C1D22"/>
                </a:solidFill>
                <a:latin typeface="Source Sans Pro" pitchFamily="34" charset="0"/>
                <a:ea typeface="Source Sans Pro" pitchFamily="34" charset="-122"/>
                <a:cs typeface="Source Sans Pro" pitchFamily="34" charset="-120"/>
              </a:rPr>
              <a:t>Iteración manual o limitada</a:t>
            </a:r>
            <a:endParaRPr lang="en-US" sz="1750" dirty="0"/>
          </a:p>
        </p:txBody>
      </p:sp>
      <p:sp>
        <p:nvSpPr>
          <p:cNvPr id="6" name="Text 4"/>
          <p:cNvSpPr/>
          <p:nvPr/>
        </p:nvSpPr>
        <p:spPr>
          <a:xfrm>
            <a:off x="793790" y="5409009"/>
            <a:ext cx="581870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C1D22"/>
                </a:solidFill>
                <a:latin typeface="Source Sans Pro" pitchFamily="34" charset="0"/>
                <a:ea typeface="Source Sans Pro" pitchFamily="34" charset="-122"/>
                <a:cs typeface="Source Sans Pro" pitchFamily="34" charset="-120"/>
              </a:rPr>
              <a:t>Difícil de escalar</a:t>
            </a:r>
            <a:endParaRPr lang="en-US" sz="1750" dirty="0"/>
          </a:p>
        </p:txBody>
      </p:sp>
      <p:sp>
        <p:nvSpPr>
          <p:cNvPr id="7" name="Text 5"/>
          <p:cNvSpPr/>
          <p:nvPr/>
        </p:nvSpPr>
        <p:spPr>
          <a:xfrm>
            <a:off x="793790" y="5851208"/>
            <a:ext cx="581870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C1D22"/>
                </a:solidFill>
                <a:latin typeface="Source Sans Pro" pitchFamily="34" charset="0"/>
                <a:ea typeface="Source Sans Pro" pitchFamily="34" charset="-122"/>
                <a:cs typeface="Source Sans Pro" pitchFamily="34" charset="-120"/>
              </a:rPr>
              <a:t>Sin trazabilidad</a:t>
            </a:r>
            <a:endParaRPr lang="en-US" sz="1750" dirty="0"/>
          </a:p>
        </p:txBody>
      </p:sp>
      <p:sp>
        <p:nvSpPr>
          <p:cNvPr id="8" name="Text 6"/>
          <p:cNvSpPr/>
          <p:nvPr/>
        </p:nvSpPr>
        <p:spPr>
          <a:xfrm>
            <a:off x="793790" y="6293406"/>
            <a:ext cx="581870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C1D22"/>
                </a:solidFill>
                <a:latin typeface="Source Sans Pro" pitchFamily="34" charset="0"/>
                <a:ea typeface="Source Sans Pro" pitchFamily="34" charset="-122"/>
                <a:cs typeface="Source Sans Pro" pitchFamily="34" charset="-120"/>
              </a:rPr>
              <a:t>Generalmente secuencial</a:t>
            </a:r>
            <a:endParaRPr lang="en-US" sz="1750" dirty="0"/>
          </a:p>
        </p:txBody>
      </p:sp>
      <p:sp>
        <p:nvSpPr>
          <p:cNvPr id="9" name="Text 7"/>
          <p:cNvSpPr/>
          <p:nvPr/>
        </p:nvSpPr>
        <p:spPr>
          <a:xfrm>
            <a:off x="7173516" y="4385667"/>
            <a:ext cx="4882515" cy="354330"/>
          </a:xfrm>
          <a:prstGeom prst="rect">
            <a:avLst/>
          </a:prstGeom>
          <a:noFill/>
          <a:ln/>
        </p:spPr>
        <p:txBody>
          <a:bodyPr wrap="none" lIns="0" tIns="0" rIns="0" bIns="0" rtlCol="0" anchor="t"/>
          <a:lstStyle/>
          <a:p>
            <a:pPr marL="0" indent="0" algn="l">
              <a:lnSpc>
                <a:spcPts val="2750"/>
              </a:lnSpc>
              <a:buNone/>
            </a:pPr>
            <a:r>
              <a:rPr lang="en-US" sz="220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Librería moderna (Optuna, Ray Tune)</a:t>
            </a:r>
            <a:endParaRPr lang="en-US" sz="2200" dirty="0">
              <a:latin typeface="Source Sans Pro" panose="020B0503030403020204" pitchFamily="34" charset="0"/>
              <a:ea typeface="Source Sans Pro" panose="020B0503030403020204" pitchFamily="34" charset="0"/>
            </a:endParaRPr>
          </a:p>
        </p:txBody>
      </p:sp>
      <p:sp>
        <p:nvSpPr>
          <p:cNvPr id="10" name="Text 8"/>
          <p:cNvSpPr/>
          <p:nvPr/>
        </p:nvSpPr>
        <p:spPr>
          <a:xfrm>
            <a:off x="7173516" y="4966811"/>
            <a:ext cx="581870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C1D22"/>
                </a:solidFill>
                <a:latin typeface="Source Sans Pro" pitchFamily="34" charset="0"/>
                <a:ea typeface="Source Sans Pro" pitchFamily="34" charset="-122"/>
                <a:cs typeface="Source Sans Pro" pitchFamily="34" charset="-120"/>
              </a:rPr>
              <a:t>Automatización completa y paralelizable</a:t>
            </a:r>
            <a:endParaRPr lang="en-US" sz="1750" dirty="0"/>
          </a:p>
        </p:txBody>
      </p:sp>
      <p:sp>
        <p:nvSpPr>
          <p:cNvPr id="11" name="Text 9"/>
          <p:cNvSpPr/>
          <p:nvPr/>
        </p:nvSpPr>
        <p:spPr>
          <a:xfrm>
            <a:off x="7173516" y="5409009"/>
            <a:ext cx="581870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C1D22"/>
                </a:solidFill>
                <a:latin typeface="Source Sans Pro" pitchFamily="34" charset="0"/>
                <a:ea typeface="Source Sans Pro" pitchFamily="34" charset="-122"/>
                <a:cs typeface="Source Sans Pro" pitchFamily="34" charset="-120"/>
              </a:rPr>
              <a:t>Escalable y distribuido</a:t>
            </a:r>
            <a:endParaRPr lang="en-US" sz="1750" dirty="0"/>
          </a:p>
        </p:txBody>
      </p:sp>
      <p:sp>
        <p:nvSpPr>
          <p:cNvPr id="12" name="Text 10"/>
          <p:cNvSpPr/>
          <p:nvPr/>
        </p:nvSpPr>
        <p:spPr>
          <a:xfrm>
            <a:off x="7173516" y="5851208"/>
            <a:ext cx="581870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C1D22"/>
                </a:solidFill>
                <a:latin typeface="Source Sans Pro" pitchFamily="34" charset="0"/>
                <a:ea typeface="Source Sans Pro" pitchFamily="34" charset="-122"/>
                <a:cs typeface="Source Sans Pro" pitchFamily="34" charset="-120"/>
              </a:rPr>
              <a:t>Registro automático de resultados</a:t>
            </a:r>
            <a:endParaRPr lang="en-US" sz="1750" dirty="0"/>
          </a:p>
        </p:txBody>
      </p:sp>
      <p:sp>
        <p:nvSpPr>
          <p:cNvPr id="13" name="Text 11"/>
          <p:cNvSpPr/>
          <p:nvPr/>
        </p:nvSpPr>
        <p:spPr>
          <a:xfrm>
            <a:off x="7173516" y="6293406"/>
            <a:ext cx="5818703"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C1D22"/>
                </a:solidFill>
                <a:latin typeface="Source Sans Pro" pitchFamily="34" charset="0"/>
                <a:ea typeface="Source Sans Pro" pitchFamily="34" charset="-122"/>
                <a:cs typeface="Source Sans Pro" pitchFamily="34" charset="-120"/>
              </a:rPr>
              <a:t>Soporta ejecución paralela o distribuida</a:t>
            </a:r>
            <a:endParaRPr lang="en-US" sz="1750" dirty="0"/>
          </a:p>
        </p:txBody>
      </p:sp>
      <p:pic>
        <p:nvPicPr>
          <p:cNvPr id="14" name="Image 0" descr="preencoded.png"/>
          <p:cNvPicPr>
            <a:picLocks noChangeAspect="1"/>
          </p:cNvPicPr>
          <p:nvPr/>
        </p:nvPicPr>
        <p:blipFill>
          <a:blip r:embed="rId3"/>
          <a:stretch>
            <a:fillRect/>
          </a:stretch>
        </p:blipFill>
        <p:spPr>
          <a:xfrm>
            <a:off x="13213080" y="228600"/>
            <a:ext cx="1188720" cy="38742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87066"/>
            <a:ext cx="12190809" cy="1417558"/>
          </a:xfrm>
          <a:prstGeom prst="rect">
            <a:avLst/>
          </a:prstGeom>
          <a:noFill/>
          <a:ln/>
        </p:spPr>
        <p:txBody>
          <a:bodyPr wrap="square" lIns="0" tIns="0" rIns="0" bIns="0" rtlCol="0" anchor="t"/>
          <a:lstStyle/>
          <a:p>
            <a:pPr marL="0" indent="0" algn="l">
              <a:lnSpc>
                <a:spcPts val="5550"/>
              </a:lnSpc>
              <a:buNone/>
            </a:pPr>
            <a:r>
              <a:rPr lang="en-US" sz="445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¿Qué es una Librería de Tuning Automatizado?</a:t>
            </a:r>
            <a:endParaRPr lang="en-US" sz="4450" dirty="0">
              <a:latin typeface="Source Sans Pro" panose="020B0503030403020204" pitchFamily="34" charset="0"/>
              <a:ea typeface="Source Sans Pro" panose="020B0503030403020204" pitchFamily="34" charset="0"/>
            </a:endParaRPr>
          </a:p>
        </p:txBody>
      </p:sp>
      <p:sp>
        <p:nvSpPr>
          <p:cNvPr id="3" name="Text 1"/>
          <p:cNvSpPr/>
          <p:nvPr/>
        </p:nvSpPr>
        <p:spPr>
          <a:xfrm>
            <a:off x="793790" y="3044785"/>
            <a:ext cx="4536519" cy="566976"/>
          </a:xfrm>
          <a:prstGeom prst="rect">
            <a:avLst/>
          </a:prstGeom>
          <a:noFill/>
          <a:ln/>
        </p:spPr>
        <p:txBody>
          <a:bodyPr wrap="none" lIns="0" tIns="0" rIns="0" bIns="0" rtlCol="0" anchor="t"/>
          <a:lstStyle/>
          <a:p>
            <a:pPr marL="0" indent="0" algn="l">
              <a:lnSpc>
                <a:spcPts val="4450"/>
              </a:lnSpc>
              <a:buNone/>
            </a:pPr>
            <a:r>
              <a:rPr lang="en-US" sz="355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Funciones comunes</a:t>
            </a:r>
            <a:endParaRPr lang="en-US" sz="3550" dirty="0">
              <a:latin typeface="Source Sans Pro" panose="020B0503030403020204" pitchFamily="34" charset="0"/>
              <a:ea typeface="Source Sans Pro" panose="020B0503030403020204" pitchFamily="34" charset="0"/>
            </a:endParaRPr>
          </a:p>
        </p:txBody>
      </p:sp>
      <p:sp>
        <p:nvSpPr>
          <p:cNvPr id="4" name="Shape 2"/>
          <p:cNvSpPr/>
          <p:nvPr/>
        </p:nvSpPr>
        <p:spPr>
          <a:xfrm>
            <a:off x="793790" y="3951923"/>
            <a:ext cx="510302" cy="510302"/>
          </a:xfrm>
          <a:prstGeom prst="roundRect">
            <a:avLst>
              <a:gd name="adj" fmla="val 18669"/>
            </a:avLst>
          </a:prstGeom>
          <a:solidFill>
            <a:srgbClr val="00424C"/>
          </a:solidFill>
          <a:ln w="22860">
            <a:solidFill>
              <a:srgbClr val="195B65"/>
            </a:solidFill>
            <a:prstDash val="solid"/>
          </a:ln>
        </p:spPr>
      </p:sp>
      <p:sp>
        <p:nvSpPr>
          <p:cNvPr id="5" name="Text 3"/>
          <p:cNvSpPr/>
          <p:nvPr/>
        </p:nvSpPr>
        <p:spPr>
          <a:xfrm>
            <a:off x="1530906" y="4029789"/>
            <a:ext cx="4779645" cy="354330"/>
          </a:xfrm>
          <a:prstGeom prst="rect">
            <a:avLst/>
          </a:prstGeom>
          <a:noFill/>
          <a:ln/>
        </p:spPr>
        <p:txBody>
          <a:bodyPr wrap="none" lIns="0" tIns="0" rIns="0" bIns="0" rtlCol="0" anchor="t"/>
          <a:lstStyle/>
          <a:p>
            <a:pPr marL="0" indent="0" algn="l">
              <a:lnSpc>
                <a:spcPts val="2750"/>
              </a:lnSpc>
              <a:buNone/>
            </a:pPr>
            <a:r>
              <a:rPr lang="en-US" sz="2200" b="1" dirty="0">
                <a:solidFill>
                  <a:srgbClr val="1C1D22"/>
                </a:solidFill>
                <a:latin typeface="Source Sans Pro" panose="020B0503030403020204" pitchFamily="34" charset="0"/>
                <a:ea typeface="Source Sans Pro" panose="020B0503030403020204" pitchFamily="34" charset="0"/>
                <a:cs typeface="Gilroy-ExtraBoldItalic Extra Bold" pitchFamily="34" charset="-120"/>
              </a:rPr>
              <a:t>Definición de espacios de búsqueda</a:t>
            </a:r>
            <a:endParaRPr lang="en-US" sz="2200" dirty="0">
              <a:latin typeface="Source Sans Pro" panose="020B0503030403020204" pitchFamily="34" charset="0"/>
              <a:ea typeface="Source Sans Pro" panose="020B0503030403020204" pitchFamily="34" charset="0"/>
            </a:endParaRPr>
          </a:p>
        </p:txBody>
      </p:sp>
      <p:sp>
        <p:nvSpPr>
          <p:cNvPr id="6" name="Shape 4"/>
          <p:cNvSpPr/>
          <p:nvPr/>
        </p:nvSpPr>
        <p:spPr>
          <a:xfrm>
            <a:off x="7030998" y="3951923"/>
            <a:ext cx="510302" cy="510302"/>
          </a:xfrm>
          <a:prstGeom prst="roundRect">
            <a:avLst>
              <a:gd name="adj" fmla="val 18669"/>
            </a:avLst>
          </a:prstGeom>
          <a:solidFill>
            <a:srgbClr val="CADCD8"/>
          </a:solidFill>
          <a:ln w="22860">
            <a:solidFill>
              <a:srgbClr val="B0C2BE"/>
            </a:solidFill>
            <a:prstDash val="solid"/>
          </a:ln>
        </p:spPr>
      </p:sp>
      <p:sp>
        <p:nvSpPr>
          <p:cNvPr id="7" name="Text 5"/>
          <p:cNvSpPr/>
          <p:nvPr/>
        </p:nvSpPr>
        <p:spPr>
          <a:xfrm>
            <a:off x="7768114" y="4029789"/>
            <a:ext cx="5216604" cy="708660"/>
          </a:xfrm>
          <a:prstGeom prst="rect">
            <a:avLst/>
          </a:prstGeom>
          <a:noFill/>
          <a:ln/>
        </p:spPr>
        <p:txBody>
          <a:bodyPr wrap="square" lIns="0" tIns="0" rIns="0" bIns="0" rtlCol="0" anchor="t"/>
          <a:lstStyle/>
          <a:p>
            <a:pPr marL="0" indent="0" algn="l">
              <a:lnSpc>
                <a:spcPts val="2750"/>
              </a:lnSpc>
              <a:buNone/>
            </a:pPr>
            <a:r>
              <a:rPr lang="en-US" sz="2200" b="1" dirty="0">
                <a:solidFill>
                  <a:srgbClr val="1C1D22"/>
                </a:solidFill>
                <a:latin typeface="Source Sans Pro" panose="020B0503030403020204" pitchFamily="34" charset="0"/>
                <a:ea typeface="Source Sans Pro" panose="020B0503030403020204" pitchFamily="34" charset="0"/>
                <a:cs typeface="Gilroy-ExtraBoldItalic Extra Bold" pitchFamily="34" charset="-120"/>
              </a:rPr>
              <a:t>Optimización basada en objetivos (accuracy, AUC, etc.)</a:t>
            </a:r>
            <a:endParaRPr lang="en-US" sz="2200" dirty="0">
              <a:latin typeface="Source Sans Pro" panose="020B0503030403020204" pitchFamily="34" charset="0"/>
              <a:ea typeface="Source Sans Pro" panose="020B0503030403020204" pitchFamily="34" charset="0"/>
            </a:endParaRPr>
          </a:p>
        </p:txBody>
      </p:sp>
      <p:sp>
        <p:nvSpPr>
          <p:cNvPr id="8" name="Shape 6"/>
          <p:cNvSpPr/>
          <p:nvPr/>
        </p:nvSpPr>
        <p:spPr>
          <a:xfrm>
            <a:off x="793790" y="5192078"/>
            <a:ext cx="510302" cy="510302"/>
          </a:xfrm>
          <a:prstGeom prst="roundRect">
            <a:avLst>
              <a:gd name="adj" fmla="val 18669"/>
            </a:avLst>
          </a:prstGeom>
          <a:solidFill>
            <a:srgbClr val="B9AAD4"/>
          </a:solidFill>
          <a:ln w="22860">
            <a:solidFill>
              <a:srgbClr val="9F90BA"/>
            </a:solidFill>
            <a:prstDash val="solid"/>
          </a:ln>
        </p:spPr>
      </p:sp>
      <p:sp>
        <p:nvSpPr>
          <p:cNvPr id="9" name="Text 7"/>
          <p:cNvSpPr/>
          <p:nvPr/>
        </p:nvSpPr>
        <p:spPr>
          <a:xfrm>
            <a:off x="1530906" y="5269944"/>
            <a:ext cx="4737973" cy="354330"/>
          </a:xfrm>
          <a:prstGeom prst="rect">
            <a:avLst/>
          </a:prstGeom>
          <a:noFill/>
          <a:ln/>
        </p:spPr>
        <p:txBody>
          <a:bodyPr wrap="none" lIns="0" tIns="0" rIns="0" bIns="0" rtlCol="0" anchor="t"/>
          <a:lstStyle/>
          <a:p>
            <a:pPr marL="0" indent="0" algn="l">
              <a:lnSpc>
                <a:spcPts val="2750"/>
              </a:lnSpc>
              <a:buNone/>
            </a:pPr>
            <a:r>
              <a:rPr lang="en-US" sz="2200" b="1" dirty="0">
                <a:solidFill>
                  <a:srgbClr val="1C1D22"/>
                </a:solidFill>
                <a:latin typeface="Source Sans Pro" panose="020B0503030403020204" pitchFamily="34" charset="0"/>
                <a:ea typeface="Source Sans Pro" panose="020B0503030403020204" pitchFamily="34" charset="0"/>
                <a:cs typeface="Gilroy-ExtraBoldItalic Extra Bold" pitchFamily="34" charset="-120"/>
              </a:rPr>
              <a:t>Manejo de múltiples ensayos (trials)</a:t>
            </a:r>
            <a:endParaRPr lang="en-US" sz="2200" dirty="0">
              <a:latin typeface="Source Sans Pro" panose="020B0503030403020204" pitchFamily="34" charset="0"/>
              <a:ea typeface="Source Sans Pro" panose="020B0503030403020204" pitchFamily="34" charset="0"/>
            </a:endParaRPr>
          </a:p>
        </p:txBody>
      </p:sp>
      <p:sp>
        <p:nvSpPr>
          <p:cNvPr id="10" name="Shape 8"/>
          <p:cNvSpPr/>
          <p:nvPr/>
        </p:nvSpPr>
        <p:spPr>
          <a:xfrm>
            <a:off x="7030998" y="5192078"/>
            <a:ext cx="510302" cy="510302"/>
          </a:xfrm>
          <a:prstGeom prst="roundRect">
            <a:avLst>
              <a:gd name="adj" fmla="val 18669"/>
            </a:avLst>
          </a:prstGeom>
          <a:solidFill>
            <a:srgbClr val="B2D5AD"/>
          </a:solidFill>
          <a:ln w="22860">
            <a:solidFill>
              <a:srgbClr val="98BB93"/>
            </a:solidFill>
            <a:prstDash val="solid"/>
          </a:ln>
        </p:spPr>
      </p:sp>
      <p:sp>
        <p:nvSpPr>
          <p:cNvPr id="11" name="Text 9"/>
          <p:cNvSpPr/>
          <p:nvPr/>
        </p:nvSpPr>
        <p:spPr>
          <a:xfrm>
            <a:off x="7768114" y="5269944"/>
            <a:ext cx="3797737" cy="354330"/>
          </a:xfrm>
          <a:prstGeom prst="rect">
            <a:avLst/>
          </a:prstGeom>
          <a:noFill/>
          <a:ln/>
        </p:spPr>
        <p:txBody>
          <a:bodyPr wrap="none" lIns="0" tIns="0" rIns="0" bIns="0" rtlCol="0" anchor="t"/>
          <a:lstStyle/>
          <a:p>
            <a:pPr marL="0" indent="0" algn="l">
              <a:lnSpc>
                <a:spcPts val="2750"/>
              </a:lnSpc>
              <a:buNone/>
            </a:pPr>
            <a:r>
              <a:rPr lang="en-US" sz="2200" b="1" dirty="0">
                <a:solidFill>
                  <a:srgbClr val="1C1D22"/>
                </a:solidFill>
                <a:latin typeface="Source Sans Pro" panose="020B0503030403020204" pitchFamily="34" charset="0"/>
                <a:ea typeface="Source Sans Pro" panose="020B0503030403020204" pitchFamily="34" charset="0"/>
                <a:cs typeface="Gilroy-ExtraBoldItalic Extra Bold" pitchFamily="34" charset="-120"/>
              </a:rPr>
              <a:t>Control de recursos y tiempo</a:t>
            </a:r>
            <a:endParaRPr lang="en-US" sz="2200" dirty="0">
              <a:latin typeface="Source Sans Pro" panose="020B0503030403020204" pitchFamily="34" charset="0"/>
              <a:ea typeface="Source Sans Pro" panose="020B0503030403020204" pitchFamily="34" charset="0"/>
            </a:endParaRPr>
          </a:p>
        </p:txBody>
      </p:sp>
      <p:sp>
        <p:nvSpPr>
          <p:cNvPr id="12" name="Shape 10"/>
          <p:cNvSpPr/>
          <p:nvPr/>
        </p:nvSpPr>
        <p:spPr>
          <a:xfrm>
            <a:off x="793790" y="6156008"/>
            <a:ext cx="510302" cy="510302"/>
          </a:xfrm>
          <a:prstGeom prst="roundRect">
            <a:avLst>
              <a:gd name="adj" fmla="val 18669"/>
            </a:avLst>
          </a:prstGeom>
          <a:solidFill>
            <a:srgbClr val="606060"/>
          </a:solidFill>
          <a:ln w="22860">
            <a:solidFill>
              <a:srgbClr val="797979"/>
            </a:solidFill>
            <a:prstDash val="solid"/>
          </a:ln>
        </p:spPr>
      </p:sp>
      <p:sp>
        <p:nvSpPr>
          <p:cNvPr id="13" name="Text 11"/>
          <p:cNvSpPr/>
          <p:nvPr/>
        </p:nvSpPr>
        <p:spPr>
          <a:xfrm>
            <a:off x="1530906" y="6233874"/>
            <a:ext cx="5216604" cy="708660"/>
          </a:xfrm>
          <a:prstGeom prst="rect">
            <a:avLst/>
          </a:prstGeom>
          <a:noFill/>
          <a:ln/>
        </p:spPr>
        <p:txBody>
          <a:bodyPr wrap="square" lIns="0" tIns="0" rIns="0" bIns="0" rtlCol="0" anchor="t"/>
          <a:lstStyle/>
          <a:p>
            <a:pPr marL="0" indent="0" algn="l">
              <a:lnSpc>
                <a:spcPts val="2750"/>
              </a:lnSpc>
              <a:buNone/>
            </a:pPr>
            <a:r>
              <a:rPr lang="en-US" sz="2200" b="1" dirty="0">
                <a:solidFill>
                  <a:srgbClr val="1C1D22"/>
                </a:solidFill>
                <a:latin typeface="Source Sans Pro" panose="020B0503030403020204" pitchFamily="34" charset="0"/>
                <a:ea typeface="Source Sans Pro" panose="020B0503030403020204" pitchFamily="34" charset="0"/>
                <a:cs typeface="Gilroy-ExtraBoldItalic Extra Bold" pitchFamily="34" charset="-120"/>
              </a:rPr>
              <a:t>Visualización de resultados y evolución de la búsqueda</a:t>
            </a:r>
            <a:endParaRPr lang="en-US" sz="2200" dirty="0">
              <a:latin typeface="Source Sans Pro" panose="020B0503030403020204" pitchFamily="34" charset="0"/>
              <a:ea typeface="Source Sans Pro" panose="020B0503030403020204" pitchFamily="34" charset="0"/>
            </a:endParaRPr>
          </a:p>
        </p:txBody>
      </p:sp>
      <p:sp>
        <p:nvSpPr>
          <p:cNvPr id="14" name="Shape 12"/>
          <p:cNvSpPr/>
          <p:nvPr/>
        </p:nvSpPr>
        <p:spPr>
          <a:xfrm>
            <a:off x="7030998" y="6156008"/>
            <a:ext cx="510302" cy="510302"/>
          </a:xfrm>
          <a:prstGeom prst="roundRect">
            <a:avLst>
              <a:gd name="adj" fmla="val 18669"/>
            </a:avLst>
          </a:prstGeom>
          <a:solidFill>
            <a:srgbClr val="00424C"/>
          </a:solidFill>
          <a:ln w="22860">
            <a:solidFill>
              <a:srgbClr val="195B65"/>
            </a:solidFill>
            <a:prstDash val="solid"/>
          </a:ln>
        </p:spPr>
      </p:sp>
      <p:sp>
        <p:nvSpPr>
          <p:cNvPr id="15" name="Text 13"/>
          <p:cNvSpPr/>
          <p:nvPr/>
        </p:nvSpPr>
        <p:spPr>
          <a:xfrm>
            <a:off x="7768114" y="6233874"/>
            <a:ext cx="5216604" cy="708660"/>
          </a:xfrm>
          <a:prstGeom prst="rect">
            <a:avLst/>
          </a:prstGeom>
          <a:noFill/>
          <a:ln/>
        </p:spPr>
        <p:txBody>
          <a:bodyPr wrap="square" lIns="0" tIns="0" rIns="0" bIns="0" rtlCol="0" anchor="t"/>
          <a:lstStyle/>
          <a:p>
            <a:pPr marL="0" indent="0" algn="l">
              <a:lnSpc>
                <a:spcPts val="2750"/>
              </a:lnSpc>
              <a:buNone/>
            </a:pPr>
            <a:r>
              <a:rPr lang="en-US" sz="2200" b="1" dirty="0">
                <a:solidFill>
                  <a:srgbClr val="1C1D22"/>
                </a:solidFill>
                <a:latin typeface="Source Sans Pro" panose="020B0503030403020204" pitchFamily="34" charset="0"/>
                <a:ea typeface="Source Sans Pro" panose="020B0503030403020204" pitchFamily="34" charset="0"/>
                <a:cs typeface="Gilroy-ExtraBoldItalic Extra Bold" pitchFamily="34" charset="-120"/>
              </a:rPr>
              <a:t>Integración con frameworks: scikit-learn, Keras, XGBoost, PyTorch, etc.</a:t>
            </a:r>
            <a:endParaRPr lang="en-US" sz="2200" dirty="0">
              <a:latin typeface="Source Sans Pro" panose="020B0503030403020204" pitchFamily="34" charset="0"/>
              <a:ea typeface="Source Sans Pro" panose="020B0503030403020204" pitchFamily="34" charset="0"/>
            </a:endParaRPr>
          </a:p>
        </p:txBody>
      </p:sp>
      <p:pic>
        <p:nvPicPr>
          <p:cNvPr id="16" name="Image 0" descr="preencoded.png"/>
          <p:cNvPicPr>
            <a:picLocks noChangeAspect="1"/>
          </p:cNvPicPr>
          <p:nvPr/>
        </p:nvPicPr>
        <p:blipFill>
          <a:blip r:embed="rId3"/>
          <a:stretch>
            <a:fillRect/>
          </a:stretch>
        </p:blipFill>
        <p:spPr>
          <a:xfrm>
            <a:off x="13213080" y="228600"/>
            <a:ext cx="1188720" cy="38742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1"/>
          <p:cNvSpPr/>
          <p:nvPr/>
        </p:nvSpPr>
        <p:spPr>
          <a:xfrm>
            <a:off x="725048" y="2544784"/>
            <a:ext cx="4639866" cy="566976"/>
          </a:xfrm>
          <a:prstGeom prst="rect">
            <a:avLst/>
          </a:prstGeom>
          <a:noFill/>
          <a:ln/>
        </p:spPr>
        <p:txBody>
          <a:bodyPr wrap="none" lIns="0" tIns="0" rIns="0" bIns="0" rtlCol="0" anchor="t"/>
          <a:lstStyle/>
          <a:p>
            <a:pPr marL="0" indent="0" algn="l">
              <a:lnSpc>
                <a:spcPts val="4450"/>
              </a:lnSpc>
              <a:buNone/>
            </a:pPr>
            <a:r>
              <a:rPr lang="en-US" sz="540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Preguntas embebidas</a:t>
            </a:r>
            <a:endParaRPr lang="en-US" sz="5400" dirty="0">
              <a:latin typeface="Source Sans Pro" panose="020B0503030403020204" pitchFamily="34" charset="0"/>
              <a:ea typeface="Source Sans Pro" panose="020B0503030403020204" pitchFamily="34" charset="0"/>
            </a:endParaRPr>
          </a:p>
        </p:txBody>
      </p:sp>
      <p:sp>
        <p:nvSpPr>
          <p:cNvPr id="5" name="Shape 2"/>
          <p:cNvSpPr/>
          <p:nvPr/>
        </p:nvSpPr>
        <p:spPr>
          <a:xfrm>
            <a:off x="793790" y="3948589"/>
            <a:ext cx="3664863" cy="1562338"/>
          </a:xfrm>
          <a:prstGeom prst="roundRect">
            <a:avLst>
              <a:gd name="adj" fmla="val 6098"/>
            </a:avLst>
          </a:prstGeom>
          <a:solidFill>
            <a:srgbClr val="00424C"/>
          </a:solidFill>
          <a:ln w="22860">
            <a:solidFill>
              <a:srgbClr val="195B65"/>
            </a:solidFill>
            <a:prstDash val="solid"/>
          </a:ln>
        </p:spPr>
      </p:sp>
      <p:sp>
        <p:nvSpPr>
          <p:cNvPr id="6" name="Text 3"/>
          <p:cNvSpPr/>
          <p:nvPr/>
        </p:nvSpPr>
        <p:spPr>
          <a:xfrm>
            <a:off x="1043464" y="4198263"/>
            <a:ext cx="3165515" cy="1062990"/>
          </a:xfrm>
          <a:prstGeom prst="rect">
            <a:avLst/>
          </a:prstGeom>
          <a:noFill/>
          <a:ln/>
        </p:spPr>
        <p:txBody>
          <a:bodyPr wrap="square" lIns="0" tIns="0" rIns="0" bIns="0" rtlCol="0" anchor="t"/>
          <a:lstStyle/>
          <a:p>
            <a:pPr marL="0" indent="0" algn="l">
              <a:lnSpc>
                <a:spcPts val="2750"/>
              </a:lnSpc>
              <a:buNone/>
            </a:pPr>
            <a:r>
              <a:rPr lang="en-US" sz="2200" b="1" dirty="0">
                <a:solidFill>
                  <a:srgbClr val="FFFFFF"/>
                </a:solidFill>
                <a:latin typeface="Source Sans Pro" panose="020B0503030403020204" pitchFamily="34" charset="0"/>
                <a:ea typeface="Source Sans Pro" panose="020B0503030403020204" pitchFamily="34" charset="0"/>
                <a:cs typeface="Gilroy-ExtraBoldItalic Extra Bold" pitchFamily="34" charset="-120"/>
              </a:rPr>
              <a:t>¿Qué ventajas ofrece automatizar el proceso de tuning?</a:t>
            </a:r>
            <a:endParaRPr lang="en-US" sz="2200" dirty="0">
              <a:latin typeface="Source Sans Pro" panose="020B0503030403020204" pitchFamily="34" charset="0"/>
              <a:ea typeface="Source Sans Pro" panose="020B0503030403020204" pitchFamily="34" charset="0"/>
            </a:endParaRPr>
          </a:p>
        </p:txBody>
      </p:sp>
      <p:sp>
        <p:nvSpPr>
          <p:cNvPr id="7" name="Shape 4"/>
          <p:cNvSpPr/>
          <p:nvPr/>
        </p:nvSpPr>
        <p:spPr>
          <a:xfrm>
            <a:off x="4685467" y="3948589"/>
            <a:ext cx="3664863" cy="1562338"/>
          </a:xfrm>
          <a:prstGeom prst="roundRect">
            <a:avLst>
              <a:gd name="adj" fmla="val 6098"/>
            </a:avLst>
          </a:prstGeom>
          <a:solidFill>
            <a:srgbClr val="CADCD8"/>
          </a:solidFill>
          <a:ln w="22860">
            <a:solidFill>
              <a:srgbClr val="B0C2BE"/>
            </a:solidFill>
            <a:prstDash val="solid"/>
          </a:ln>
        </p:spPr>
      </p:sp>
      <p:sp>
        <p:nvSpPr>
          <p:cNvPr id="8" name="Text 5"/>
          <p:cNvSpPr/>
          <p:nvPr/>
        </p:nvSpPr>
        <p:spPr>
          <a:xfrm>
            <a:off x="4935141" y="4198263"/>
            <a:ext cx="3165515" cy="1062990"/>
          </a:xfrm>
          <a:prstGeom prst="rect">
            <a:avLst/>
          </a:prstGeom>
          <a:noFill/>
          <a:ln/>
        </p:spPr>
        <p:txBody>
          <a:bodyPr wrap="square" lIns="0" tIns="0" rIns="0" bIns="0" rtlCol="0" anchor="t"/>
          <a:lstStyle/>
          <a:p>
            <a:pPr marL="0" indent="0" algn="l">
              <a:lnSpc>
                <a:spcPts val="2750"/>
              </a:lnSpc>
              <a:buNone/>
            </a:pPr>
            <a:r>
              <a:rPr lang="en-US" sz="2200" b="1" dirty="0">
                <a:solidFill>
                  <a:srgbClr val="000000"/>
                </a:solidFill>
                <a:latin typeface="Source Sans Pro" panose="020B0503030403020204" pitchFamily="34" charset="0"/>
                <a:ea typeface="Source Sans Pro" panose="020B0503030403020204" pitchFamily="34" charset="0"/>
                <a:cs typeface="Gilroy-ExtraBoldItalic Extra Bold" pitchFamily="34" charset="-120"/>
              </a:rPr>
              <a:t>¿Qué limita a métodos como Grid Search frente a estas librerías?</a:t>
            </a:r>
            <a:endParaRPr lang="en-US" sz="2200" dirty="0">
              <a:latin typeface="Source Sans Pro" panose="020B0503030403020204" pitchFamily="34" charset="0"/>
              <a:ea typeface="Source Sans Pro" panose="020B0503030403020204" pitchFamily="34" charset="0"/>
            </a:endParaRPr>
          </a:p>
        </p:txBody>
      </p:sp>
      <p:sp>
        <p:nvSpPr>
          <p:cNvPr id="9" name="Shape 6"/>
          <p:cNvSpPr/>
          <p:nvPr/>
        </p:nvSpPr>
        <p:spPr>
          <a:xfrm>
            <a:off x="793790" y="5737741"/>
            <a:ext cx="7556421" cy="1208008"/>
          </a:xfrm>
          <a:prstGeom prst="roundRect">
            <a:avLst>
              <a:gd name="adj" fmla="val 7886"/>
            </a:avLst>
          </a:prstGeom>
          <a:solidFill>
            <a:srgbClr val="B9AAD4"/>
          </a:solidFill>
          <a:ln w="22860">
            <a:solidFill>
              <a:srgbClr val="9F90BA"/>
            </a:solidFill>
            <a:prstDash val="solid"/>
          </a:ln>
        </p:spPr>
      </p:sp>
      <p:sp>
        <p:nvSpPr>
          <p:cNvPr id="10" name="Text 7"/>
          <p:cNvSpPr/>
          <p:nvPr/>
        </p:nvSpPr>
        <p:spPr>
          <a:xfrm>
            <a:off x="1043464" y="5987415"/>
            <a:ext cx="7057073" cy="708660"/>
          </a:xfrm>
          <a:prstGeom prst="rect">
            <a:avLst/>
          </a:prstGeom>
          <a:noFill/>
          <a:ln/>
        </p:spPr>
        <p:txBody>
          <a:bodyPr wrap="square" lIns="0" tIns="0" rIns="0" bIns="0" rtlCol="0" anchor="t"/>
          <a:lstStyle/>
          <a:p>
            <a:pPr marL="0" indent="0" algn="l">
              <a:lnSpc>
                <a:spcPts val="2750"/>
              </a:lnSpc>
              <a:buNone/>
            </a:pPr>
            <a:r>
              <a:rPr lang="en-US" sz="2200" b="1" dirty="0">
                <a:solidFill>
                  <a:srgbClr val="000000"/>
                </a:solidFill>
                <a:latin typeface="Source Sans Pro" panose="020B0503030403020204" pitchFamily="34" charset="0"/>
                <a:ea typeface="Source Sans Pro" panose="020B0503030403020204" pitchFamily="34" charset="0"/>
                <a:cs typeface="Gilroy-ExtraBoldItalic Extra Bold" pitchFamily="34" charset="-120"/>
              </a:rPr>
              <a:t>¿Qué dificultades podrían surgir en una organización al implementar AutoML?</a:t>
            </a:r>
            <a:endParaRPr lang="en-US" sz="2200" dirty="0">
              <a:latin typeface="Source Sans Pro" panose="020B0503030403020204" pitchFamily="34" charset="0"/>
              <a:ea typeface="Source Sans Pro" panose="020B0503030403020204" pitchFamily="3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211699"/>
            <a:ext cx="7556421" cy="2126337"/>
          </a:xfrm>
          <a:prstGeom prst="rect">
            <a:avLst/>
          </a:prstGeom>
          <a:noFill/>
          <a:ln/>
        </p:spPr>
        <p:txBody>
          <a:bodyPr wrap="square" lIns="0" tIns="0" rIns="0" bIns="0" rtlCol="0" anchor="t"/>
          <a:lstStyle/>
          <a:p>
            <a:pPr marL="0" indent="0" algn="l">
              <a:lnSpc>
                <a:spcPts val="5550"/>
              </a:lnSpc>
              <a:buNone/>
            </a:pPr>
            <a:r>
              <a:rPr lang="en-US" sz="445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Características y Ventajas de las Librerías de Tuning Automatizado</a:t>
            </a:r>
            <a:endParaRPr lang="en-US" sz="4450" dirty="0">
              <a:latin typeface="Source Sans Pro" panose="020B0503030403020204" pitchFamily="34" charset="0"/>
              <a:ea typeface="Source Sans Pro" panose="020B0503030403020204" pitchFamily="34" charset="0"/>
            </a:endParaRPr>
          </a:p>
        </p:txBody>
      </p:sp>
      <p:sp>
        <p:nvSpPr>
          <p:cNvPr id="4" name="Text 1"/>
          <p:cNvSpPr/>
          <p:nvPr/>
        </p:nvSpPr>
        <p:spPr>
          <a:xfrm>
            <a:off x="793790" y="3678198"/>
            <a:ext cx="4536519" cy="566976"/>
          </a:xfrm>
          <a:prstGeom prst="rect">
            <a:avLst/>
          </a:prstGeom>
          <a:noFill/>
          <a:ln/>
        </p:spPr>
        <p:txBody>
          <a:bodyPr wrap="none" lIns="0" tIns="0" rIns="0" bIns="0" rtlCol="0" anchor="t"/>
          <a:lstStyle/>
          <a:p>
            <a:pPr marL="0" indent="0" algn="l">
              <a:lnSpc>
                <a:spcPts val="4450"/>
              </a:lnSpc>
              <a:buNone/>
            </a:pPr>
            <a:r>
              <a:rPr lang="en-US" sz="355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Introducción</a:t>
            </a:r>
            <a:endParaRPr lang="en-US" sz="3550" dirty="0">
              <a:latin typeface="Source Sans Pro" panose="020B0503030403020204" pitchFamily="34" charset="0"/>
              <a:ea typeface="Source Sans Pro" panose="020B0503030403020204" pitchFamily="34" charset="0"/>
            </a:endParaRPr>
          </a:p>
        </p:txBody>
      </p:sp>
      <p:sp>
        <p:nvSpPr>
          <p:cNvPr id="5" name="Text 2"/>
          <p:cNvSpPr/>
          <p:nvPr/>
        </p:nvSpPr>
        <p:spPr>
          <a:xfrm>
            <a:off x="793790" y="4585335"/>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1C1D22"/>
                </a:solidFill>
                <a:latin typeface="Source Sans Pro" pitchFamily="34" charset="0"/>
                <a:ea typeface="Source Sans Pro" pitchFamily="34" charset="-122"/>
                <a:cs typeface="Source Sans Pro" pitchFamily="34" charset="-120"/>
              </a:rPr>
              <a:t>Las librerías modernas de tuning automatizado no solo ayudan a encontrar la mejor combinación de hiperparámetros, sino que también mejoran la eficiencia, reproducibilidad y trazabilidad del proceso de optimización.</a:t>
            </a:r>
            <a:endParaRPr lang="en-US" sz="1750" dirty="0"/>
          </a:p>
        </p:txBody>
      </p:sp>
      <p:sp>
        <p:nvSpPr>
          <p:cNvPr id="6" name="Text 3"/>
          <p:cNvSpPr/>
          <p:nvPr/>
        </p:nvSpPr>
        <p:spPr>
          <a:xfrm>
            <a:off x="793790" y="5929193"/>
            <a:ext cx="7556421" cy="1088708"/>
          </a:xfrm>
          <a:prstGeom prst="rect">
            <a:avLst/>
          </a:prstGeom>
          <a:noFill/>
          <a:ln/>
        </p:spPr>
        <p:txBody>
          <a:bodyPr wrap="square" lIns="0" tIns="0" rIns="0" bIns="0" rtlCol="0" anchor="t"/>
          <a:lstStyle/>
          <a:p>
            <a:pPr marL="0" indent="0" algn="l">
              <a:lnSpc>
                <a:spcPts val="2850"/>
              </a:lnSpc>
              <a:buNone/>
            </a:pPr>
            <a:r>
              <a:rPr lang="en-US" sz="1750" dirty="0">
                <a:solidFill>
                  <a:srgbClr val="1C1D22"/>
                </a:solidFill>
                <a:latin typeface="Source Sans Pro" pitchFamily="34" charset="0"/>
                <a:ea typeface="Source Sans Pro" pitchFamily="34" charset="-122"/>
                <a:cs typeface="Source Sans Pro" pitchFamily="34" charset="-120"/>
              </a:rPr>
              <a:t>Su principal ventaja es que automatizan el ciclo completo de experimentación, liberando al analista de tareas repetitivas y maximizando el uso de los recursos disponibles.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055376"/>
          </a:xfrm>
          <a:prstGeom prst="rect">
            <a:avLst/>
          </a:prstGeom>
        </p:spPr>
      </p:pic>
      <p:sp>
        <p:nvSpPr>
          <p:cNvPr id="3" name="Text 0"/>
          <p:cNvSpPr/>
          <p:nvPr/>
        </p:nvSpPr>
        <p:spPr>
          <a:xfrm>
            <a:off x="575429" y="2761893"/>
            <a:ext cx="12825770" cy="513874"/>
          </a:xfrm>
          <a:prstGeom prst="rect">
            <a:avLst/>
          </a:prstGeom>
          <a:noFill/>
          <a:ln/>
        </p:spPr>
        <p:txBody>
          <a:bodyPr wrap="none" lIns="0" tIns="0" rIns="0" bIns="0" rtlCol="0" anchor="t"/>
          <a:lstStyle/>
          <a:p>
            <a:pPr marL="0" indent="0" algn="l">
              <a:lnSpc>
                <a:spcPts val="4000"/>
              </a:lnSpc>
              <a:buNone/>
            </a:pPr>
            <a:r>
              <a:rPr lang="en-US" sz="320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Características y Ventajas de las Librerías de Tuning Automatizado</a:t>
            </a:r>
            <a:endParaRPr lang="en-US" sz="3200" dirty="0">
              <a:latin typeface="Source Sans Pro" panose="020B0503030403020204" pitchFamily="34" charset="0"/>
              <a:ea typeface="Source Sans Pro" panose="020B0503030403020204" pitchFamily="34" charset="0"/>
            </a:endParaRPr>
          </a:p>
        </p:txBody>
      </p:sp>
      <p:sp>
        <p:nvSpPr>
          <p:cNvPr id="4" name="Text 1"/>
          <p:cNvSpPr/>
          <p:nvPr/>
        </p:nvSpPr>
        <p:spPr>
          <a:xfrm>
            <a:off x="575429" y="3522345"/>
            <a:ext cx="3782139" cy="411004"/>
          </a:xfrm>
          <a:prstGeom prst="rect">
            <a:avLst/>
          </a:prstGeom>
          <a:noFill/>
          <a:ln/>
        </p:spPr>
        <p:txBody>
          <a:bodyPr wrap="none" lIns="0" tIns="0" rIns="0" bIns="0" rtlCol="0" anchor="t"/>
          <a:lstStyle/>
          <a:p>
            <a:pPr marL="0" indent="0" algn="l">
              <a:lnSpc>
                <a:spcPts val="3200"/>
              </a:lnSpc>
              <a:buNone/>
            </a:pPr>
            <a:r>
              <a:rPr lang="en-US" sz="255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Características comunes</a:t>
            </a:r>
            <a:endParaRPr lang="en-US" sz="2550" dirty="0">
              <a:latin typeface="Source Sans Pro" panose="020B0503030403020204" pitchFamily="34" charset="0"/>
              <a:ea typeface="Source Sans Pro" panose="020B0503030403020204" pitchFamily="34" charset="0"/>
            </a:endParaRPr>
          </a:p>
        </p:txBody>
      </p:sp>
      <p:sp>
        <p:nvSpPr>
          <p:cNvPr id="5" name="Shape 2"/>
          <p:cNvSpPr/>
          <p:nvPr/>
        </p:nvSpPr>
        <p:spPr>
          <a:xfrm>
            <a:off x="575429" y="4179927"/>
            <a:ext cx="13479542" cy="3343156"/>
          </a:xfrm>
          <a:prstGeom prst="roundRect">
            <a:avLst>
              <a:gd name="adj" fmla="val 2066"/>
            </a:avLst>
          </a:prstGeom>
          <a:noFill/>
          <a:ln w="7620">
            <a:solidFill>
              <a:srgbClr val="000000">
                <a:alpha val="8000"/>
              </a:srgbClr>
            </a:solidFill>
            <a:prstDash val="solid"/>
          </a:ln>
        </p:spPr>
      </p:sp>
      <p:sp>
        <p:nvSpPr>
          <p:cNvPr id="6" name="Shape 3"/>
          <p:cNvSpPr/>
          <p:nvPr/>
        </p:nvSpPr>
        <p:spPr>
          <a:xfrm>
            <a:off x="583049" y="4187547"/>
            <a:ext cx="13464302" cy="475417"/>
          </a:xfrm>
          <a:prstGeom prst="rect">
            <a:avLst/>
          </a:prstGeom>
          <a:solidFill>
            <a:srgbClr val="FFFFFF">
              <a:alpha val="4000"/>
            </a:srgbClr>
          </a:solidFill>
          <a:ln/>
        </p:spPr>
      </p:sp>
      <p:sp>
        <p:nvSpPr>
          <p:cNvPr id="7" name="Text 4"/>
          <p:cNvSpPr/>
          <p:nvPr/>
        </p:nvSpPr>
        <p:spPr>
          <a:xfrm>
            <a:off x="747474" y="4293751"/>
            <a:ext cx="6399490" cy="263009"/>
          </a:xfrm>
          <a:prstGeom prst="rect">
            <a:avLst/>
          </a:prstGeom>
          <a:noFill/>
          <a:ln/>
        </p:spPr>
        <p:txBody>
          <a:bodyPr wrap="none" lIns="0" tIns="0" rIns="0" bIns="0" rtlCol="0" anchor="t"/>
          <a:lstStyle/>
          <a:p>
            <a:pPr marL="0" indent="0" algn="l">
              <a:lnSpc>
                <a:spcPts val="2050"/>
              </a:lnSpc>
              <a:buNone/>
            </a:pPr>
            <a:r>
              <a:rPr lang="en-US" sz="1250" dirty="0">
                <a:solidFill>
                  <a:srgbClr val="1C1D22"/>
                </a:solidFill>
                <a:latin typeface="Source Sans Pro" pitchFamily="34" charset="0"/>
                <a:ea typeface="Source Sans Pro" pitchFamily="34" charset="-122"/>
                <a:cs typeface="Source Sans Pro" pitchFamily="34" charset="-120"/>
              </a:rPr>
              <a:t>Definición de espacio de búsqueda</a:t>
            </a:r>
            <a:endParaRPr lang="en-US" sz="1250" dirty="0"/>
          </a:p>
        </p:txBody>
      </p:sp>
      <p:sp>
        <p:nvSpPr>
          <p:cNvPr id="8" name="Text 5"/>
          <p:cNvSpPr/>
          <p:nvPr/>
        </p:nvSpPr>
        <p:spPr>
          <a:xfrm>
            <a:off x="7483435" y="4293751"/>
            <a:ext cx="6399490" cy="263009"/>
          </a:xfrm>
          <a:prstGeom prst="rect">
            <a:avLst/>
          </a:prstGeom>
          <a:noFill/>
          <a:ln/>
        </p:spPr>
        <p:txBody>
          <a:bodyPr wrap="none" lIns="0" tIns="0" rIns="0" bIns="0" rtlCol="0" anchor="t"/>
          <a:lstStyle/>
          <a:p>
            <a:pPr marL="0" indent="0" algn="l">
              <a:lnSpc>
                <a:spcPts val="2050"/>
              </a:lnSpc>
              <a:buNone/>
            </a:pPr>
            <a:r>
              <a:rPr lang="en-US" sz="1250" dirty="0">
                <a:solidFill>
                  <a:srgbClr val="1C1D22"/>
                </a:solidFill>
                <a:latin typeface="Source Sans Pro" pitchFamily="34" charset="0"/>
                <a:ea typeface="Source Sans Pro" pitchFamily="34" charset="-122"/>
                <a:cs typeface="Source Sans Pro" pitchFamily="34" charset="-120"/>
              </a:rPr>
              <a:t>Soporte para parámetros continuos, discretos, categóricos o condicionales</a:t>
            </a:r>
            <a:endParaRPr lang="en-US" sz="1250" dirty="0"/>
          </a:p>
        </p:txBody>
      </p:sp>
      <p:sp>
        <p:nvSpPr>
          <p:cNvPr id="9" name="Shape 6"/>
          <p:cNvSpPr/>
          <p:nvPr/>
        </p:nvSpPr>
        <p:spPr>
          <a:xfrm>
            <a:off x="583049" y="4662964"/>
            <a:ext cx="13464302" cy="475417"/>
          </a:xfrm>
          <a:prstGeom prst="rect">
            <a:avLst/>
          </a:prstGeom>
          <a:solidFill>
            <a:srgbClr val="000000">
              <a:alpha val="4000"/>
            </a:srgbClr>
          </a:solidFill>
          <a:ln/>
        </p:spPr>
      </p:sp>
      <p:sp>
        <p:nvSpPr>
          <p:cNvPr id="10" name="Text 7"/>
          <p:cNvSpPr/>
          <p:nvPr/>
        </p:nvSpPr>
        <p:spPr>
          <a:xfrm>
            <a:off x="747474" y="4769168"/>
            <a:ext cx="6399490" cy="263009"/>
          </a:xfrm>
          <a:prstGeom prst="rect">
            <a:avLst/>
          </a:prstGeom>
          <a:noFill/>
          <a:ln/>
        </p:spPr>
        <p:txBody>
          <a:bodyPr wrap="none" lIns="0" tIns="0" rIns="0" bIns="0" rtlCol="0" anchor="t"/>
          <a:lstStyle/>
          <a:p>
            <a:pPr marL="0" indent="0" algn="l">
              <a:lnSpc>
                <a:spcPts val="2050"/>
              </a:lnSpc>
              <a:buNone/>
            </a:pPr>
            <a:r>
              <a:rPr lang="en-US" sz="1250" dirty="0">
                <a:solidFill>
                  <a:srgbClr val="1C1D22"/>
                </a:solidFill>
                <a:latin typeface="Source Sans Pro" pitchFamily="34" charset="0"/>
                <a:ea typeface="Source Sans Pro" pitchFamily="34" charset="-122"/>
                <a:cs typeface="Source Sans Pro" pitchFamily="34" charset="-120"/>
              </a:rPr>
              <a:t>Búsqueda inteligente</a:t>
            </a:r>
            <a:endParaRPr lang="en-US" sz="1250" dirty="0"/>
          </a:p>
        </p:txBody>
      </p:sp>
      <p:sp>
        <p:nvSpPr>
          <p:cNvPr id="11" name="Text 8"/>
          <p:cNvSpPr/>
          <p:nvPr/>
        </p:nvSpPr>
        <p:spPr>
          <a:xfrm>
            <a:off x="7483435" y="4769168"/>
            <a:ext cx="6399490" cy="263009"/>
          </a:xfrm>
          <a:prstGeom prst="rect">
            <a:avLst/>
          </a:prstGeom>
          <a:noFill/>
          <a:ln/>
        </p:spPr>
        <p:txBody>
          <a:bodyPr wrap="none" lIns="0" tIns="0" rIns="0" bIns="0" rtlCol="0" anchor="t"/>
          <a:lstStyle/>
          <a:p>
            <a:pPr marL="0" indent="0" algn="l">
              <a:lnSpc>
                <a:spcPts val="2050"/>
              </a:lnSpc>
              <a:buNone/>
            </a:pPr>
            <a:r>
              <a:rPr lang="en-US" sz="1250" dirty="0">
                <a:solidFill>
                  <a:srgbClr val="1C1D22"/>
                </a:solidFill>
                <a:latin typeface="Source Sans Pro" pitchFamily="34" charset="0"/>
                <a:ea typeface="Source Sans Pro" pitchFamily="34" charset="-122"/>
                <a:cs typeface="Source Sans Pro" pitchFamily="34" charset="-120"/>
              </a:rPr>
              <a:t>Uso de algoritmos como TPE, Bayesian Optimization, BOHB o PBT</a:t>
            </a:r>
            <a:endParaRPr lang="en-US" sz="1250" dirty="0"/>
          </a:p>
        </p:txBody>
      </p:sp>
      <p:sp>
        <p:nvSpPr>
          <p:cNvPr id="12" name="Shape 9"/>
          <p:cNvSpPr/>
          <p:nvPr/>
        </p:nvSpPr>
        <p:spPr>
          <a:xfrm>
            <a:off x="583049" y="5138380"/>
            <a:ext cx="13464302" cy="475417"/>
          </a:xfrm>
          <a:prstGeom prst="rect">
            <a:avLst/>
          </a:prstGeom>
          <a:solidFill>
            <a:srgbClr val="FFFFFF">
              <a:alpha val="4000"/>
            </a:srgbClr>
          </a:solidFill>
          <a:ln/>
        </p:spPr>
      </p:sp>
      <p:sp>
        <p:nvSpPr>
          <p:cNvPr id="13" name="Text 10"/>
          <p:cNvSpPr/>
          <p:nvPr/>
        </p:nvSpPr>
        <p:spPr>
          <a:xfrm>
            <a:off x="747474" y="5244584"/>
            <a:ext cx="6399490" cy="263009"/>
          </a:xfrm>
          <a:prstGeom prst="rect">
            <a:avLst/>
          </a:prstGeom>
          <a:noFill/>
          <a:ln/>
        </p:spPr>
        <p:txBody>
          <a:bodyPr wrap="none" lIns="0" tIns="0" rIns="0" bIns="0" rtlCol="0" anchor="t"/>
          <a:lstStyle/>
          <a:p>
            <a:pPr marL="0" indent="0" algn="l">
              <a:lnSpc>
                <a:spcPts val="2050"/>
              </a:lnSpc>
              <a:buNone/>
            </a:pPr>
            <a:r>
              <a:rPr lang="en-US" sz="1250" dirty="0">
                <a:solidFill>
                  <a:srgbClr val="1C1D22"/>
                </a:solidFill>
                <a:latin typeface="Source Sans Pro" pitchFamily="34" charset="0"/>
                <a:ea typeface="Source Sans Pro" pitchFamily="34" charset="-122"/>
                <a:cs typeface="Source Sans Pro" pitchFamily="34" charset="-120"/>
              </a:rPr>
              <a:t>Soporte para múltiples frameworks</a:t>
            </a:r>
            <a:endParaRPr lang="en-US" sz="1250" dirty="0"/>
          </a:p>
        </p:txBody>
      </p:sp>
      <p:sp>
        <p:nvSpPr>
          <p:cNvPr id="14" name="Text 11"/>
          <p:cNvSpPr/>
          <p:nvPr/>
        </p:nvSpPr>
        <p:spPr>
          <a:xfrm>
            <a:off x="7483435" y="5244584"/>
            <a:ext cx="6399490" cy="263009"/>
          </a:xfrm>
          <a:prstGeom prst="rect">
            <a:avLst/>
          </a:prstGeom>
          <a:noFill/>
          <a:ln/>
        </p:spPr>
        <p:txBody>
          <a:bodyPr wrap="none" lIns="0" tIns="0" rIns="0" bIns="0" rtlCol="0" anchor="t"/>
          <a:lstStyle/>
          <a:p>
            <a:pPr marL="0" indent="0" algn="l">
              <a:lnSpc>
                <a:spcPts val="2050"/>
              </a:lnSpc>
              <a:buNone/>
            </a:pPr>
            <a:r>
              <a:rPr lang="en-US" sz="1250" dirty="0">
                <a:solidFill>
                  <a:srgbClr val="1C1D22"/>
                </a:solidFill>
                <a:latin typeface="Source Sans Pro" pitchFamily="34" charset="0"/>
                <a:ea typeface="Source Sans Pro" pitchFamily="34" charset="-122"/>
                <a:cs typeface="Source Sans Pro" pitchFamily="34" charset="-120"/>
              </a:rPr>
              <a:t>Compatible con scikit-learn, Keras, XGBoost, PyTorch, entre otros</a:t>
            </a:r>
            <a:endParaRPr lang="en-US" sz="1250" dirty="0"/>
          </a:p>
        </p:txBody>
      </p:sp>
      <p:sp>
        <p:nvSpPr>
          <p:cNvPr id="15" name="Shape 12"/>
          <p:cNvSpPr/>
          <p:nvPr/>
        </p:nvSpPr>
        <p:spPr>
          <a:xfrm>
            <a:off x="583049" y="5613797"/>
            <a:ext cx="13464302" cy="475417"/>
          </a:xfrm>
          <a:prstGeom prst="rect">
            <a:avLst/>
          </a:prstGeom>
          <a:solidFill>
            <a:srgbClr val="000000">
              <a:alpha val="4000"/>
            </a:srgbClr>
          </a:solidFill>
          <a:ln/>
        </p:spPr>
      </p:sp>
      <p:sp>
        <p:nvSpPr>
          <p:cNvPr id="16" name="Text 13"/>
          <p:cNvSpPr/>
          <p:nvPr/>
        </p:nvSpPr>
        <p:spPr>
          <a:xfrm>
            <a:off x="747474" y="5720001"/>
            <a:ext cx="6399490" cy="263009"/>
          </a:xfrm>
          <a:prstGeom prst="rect">
            <a:avLst/>
          </a:prstGeom>
          <a:noFill/>
          <a:ln/>
        </p:spPr>
        <p:txBody>
          <a:bodyPr wrap="none" lIns="0" tIns="0" rIns="0" bIns="0" rtlCol="0" anchor="t"/>
          <a:lstStyle/>
          <a:p>
            <a:pPr marL="0" indent="0" algn="l">
              <a:lnSpc>
                <a:spcPts val="2050"/>
              </a:lnSpc>
              <a:buNone/>
            </a:pPr>
            <a:r>
              <a:rPr lang="en-US" sz="1250" dirty="0">
                <a:solidFill>
                  <a:srgbClr val="1C1D22"/>
                </a:solidFill>
                <a:latin typeface="Source Sans Pro" pitchFamily="34" charset="0"/>
                <a:ea typeface="Source Sans Pro" pitchFamily="34" charset="-122"/>
                <a:cs typeface="Source Sans Pro" pitchFamily="34" charset="-120"/>
              </a:rPr>
              <a:t>Paralelización</a:t>
            </a:r>
            <a:endParaRPr lang="en-US" sz="1250" dirty="0"/>
          </a:p>
        </p:txBody>
      </p:sp>
      <p:sp>
        <p:nvSpPr>
          <p:cNvPr id="17" name="Text 14"/>
          <p:cNvSpPr/>
          <p:nvPr/>
        </p:nvSpPr>
        <p:spPr>
          <a:xfrm>
            <a:off x="7483435" y="5720001"/>
            <a:ext cx="6399490" cy="263009"/>
          </a:xfrm>
          <a:prstGeom prst="rect">
            <a:avLst/>
          </a:prstGeom>
          <a:noFill/>
          <a:ln/>
        </p:spPr>
        <p:txBody>
          <a:bodyPr wrap="none" lIns="0" tIns="0" rIns="0" bIns="0" rtlCol="0" anchor="t"/>
          <a:lstStyle/>
          <a:p>
            <a:pPr marL="0" indent="0" algn="l">
              <a:lnSpc>
                <a:spcPts val="2050"/>
              </a:lnSpc>
              <a:buNone/>
            </a:pPr>
            <a:r>
              <a:rPr lang="en-US" sz="1250" dirty="0">
                <a:solidFill>
                  <a:srgbClr val="1C1D22"/>
                </a:solidFill>
                <a:latin typeface="Source Sans Pro" pitchFamily="34" charset="0"/>
                <a:ea typeface="Source Sans Pro" pitchFamily="34" charset="-122"/>
                <a:cs typeface="Source Sans Pro" pitchFamily="34" charset="-120"/>
              </a:rPr>
              <a:t>Permite ejecutar múltiples ensayos en paralelo (multi-core, multi-nodo)</a:t>
            </a:r>
            <a:endParaRPr lang="en-US" sz="1250" dirty="0"/>
          </a:p>
        </p:txBody>
      </p:sp>
      <p:sp>
        <p:nvSpPr>
          <p:cNvPr id="18" name="Shape 15"/>
          <p:cNvSpPr/>
          <p:nvPr/>
        </p:nvSpPr>
        <p:spPr>
          <a:xfrm>
            <a:off x="583049" y="6089213"/>
            <a:ext cx="13464302" cy="475417"/>
          </a:xfrm>
          <a:prstGeom prst="rect">
            <a:avLst/>
          </a:prstGeom>
          <a:solidFill>
            <a:srgbClr val="FFFFFF">
              <a:alpha val="4000"/>
            </a:srgbClr>
          </a:solidFill>
          <a:ln/>
        </p:spPr>
      </p:sp>
      <p:sp>
        <p:nvSpPr>
          <p:cNvPr id="19" name="Text 16"/>
          <p:cNvSpPr/>
          <p:nvPr/>
        </p:nvSpPr>
        <p:spPr>
          <a:xfrm>
            <a:off x="747474" y="6195417"/>
            <a:ext cx="6399490" cy="263009"/>
          </a:xfrm>
          <a:prstGeom prst="rect">
            <a:avLst/>
          </a:prstGeom>
          <a:noFill/>
          <a:ln/>
        </p:spPr>
        <p:txBody>
          <a:bodyPr wrap="none" lIns="0" tIns="0" rIns="0" bIns="0" rtlCol="0" anchor="t"/>
          <a:lstStyle/>
          <a:p>
            <a:pPr marL="0" indent="0" algn="l">
              <a:lnSpc>
                <a:spcPts val="2050"/>
              </a:lnSpc>
              <a:buNone/>
            </a:pPr>
            <a:r>
              <a:rPr lang="en-US" sz="1250" dirty="0">
                <a:solidFill>
                  <a:srgbClr val="1C1D22"/>
                </a:solidFill>
                <a:latin typeface="Source Sans Pro" pitchFamily="34" charset="0"/>
                <a:ea typeface="Source Sans Pro" pitchFamily="34" charset="-122"/>
                <a:cs typeface="Source Sans Pro" pitchFamily="34" charset="-120"/>
              </a:rPr>
              <a:t>Detección temprana de malos modelos</a:t>
            </a:r>
            <a:endParaRPr lang="en-US" sz="1250" dirty="0"/>
          </a:p>
        </p:txBody>
      </p:sp>
      <p:sp>
        <p:nvSpPr>
          <p:cNvPr id="20" name="Text 17"/>
          <p:cNvSpPr/>
          <p:nvPr/>
        </p:nvSpPr>
        <p:spPr>
          <a:xfrm>
            <a:off x="7483435" y="6195417"/>
            <a:ext cx="6399490" cy="263009"/>
          </a:xfrm>
          <a:prstGeom prst="rect">
            <a:avLst/>
          </a:prstGeom>
          <a:noFill/>
          <a:ln/>
        </p:spPr>
        <p:txBody>
          <a:bodyPr wrap="none" lIns="0" tIns="0" rIns="0" bIns="0" rtlCol="0" anchor="t"/>
          <a:lstStyle/>
          <a:p>
            <a:pPr marL="0" indent="0" algn="l">
              <a:lnSpc>
                <a:spcPts val="2050"/>
              </a:lnSpc>
              <a:buNone/>
            </a:pPr>
            <a:r>
              <a:rPr lang="en-US" sz="1250" dirty="0">
                <a:solidFill>
                  <a:srgbClr val="1C1D22"/>
                </a:solidFill>
                <a:latin typeface="Source Sans Pro" pitchFamily="34" charset="0"/>
                <a:ea typeface="Source Sans Pro" pitchFamily="34" charset="-122"/>
                <a:cs typeface="Source Sans Pro" pitchFamily="34" charset="-120"/>
              </a:rPr>
              <a:t>Algoritmos como pruning eliminan modelos con bajo potencial</a:t>
            </a:r>
            <a:endParaRPr lang="en-US" sz="1250" dirty="0"/>
          </a:p>
        </p:txBody>
      </p:sp>
      <p:sp>
        <p:nvSpPr>
          <p:cNvPr id="21" name="Shape 18"/>
          <p:cNvSpPr/>
          <p:nvPr/>
        </p:nvSpPr>
        <p:spPr>
          <a:xfrm>
            <a:off x="583049" y="6564630"/>
            <a:ext cx="13464302" cy="475417"/>
          </a:xfrm>
          <a:prstGeom prst="rect">
            <a:avLst/>
          </a:prstGeom>
          <a:solidFill>
            <a:srgbClr val="000000">
              <a:alpha val="4000"/>
            </a:srgbClr>
          </a:solidFill>
          <a:ln/>
        </p:spPr>
      </p:sp>
      <p:sp>
        <p:nvSpPr>
          <p:cNvPr id="22" name="Text 19"/>
          <p:cNvSpPr/>
          <p:nvPr/>
        </p:nvSpPr>
        <p:spPr>
          <a:xfrm>
            <a:off x="747474" y="6670834"/>
            <a:ext cx="6399490" cy="263009"/>
          </a:xfrm>
          <a:prstGeom prst="rect">
            <a:avLst/>
          </a:prstGeom>
          <a:noFill/>
          <a:ln/>
        </p:spPr>
        <p:txBody>
          <a:bodyPr wrap="none" lIns="0" tIns="0" rIns="0" bIns="0" rtlCol="0" anchor="t"/>
          <a:lstStyle/>
          <a:p>
            <a:pPr marL="0" indent="0" algn="l">
              <a:lnSpc>
                <a:spcPts val="2050"/>
              </a:lnSpc>
              <a:buNone/>
            </a:pPr>
            <a:r>
              <a:rPr lang="en-US" sz="1250" dirty="0">
                <a:solidFill>
                  <a:srgbClr val="1C1D22"/>
                </a:solidFill>
                <a:latin typeface="Source Sans Pro" pitchFamily="34" charset="0"/>
                <a:ea typeface="Source Sans Pro" pitchFamily="34" charset="-122"/>
                <a:cs typeface="Source Sans Pro" pitchFamily="34" charset="-120"/>
              </a:rPr>
              <a:t>Visualización y logging</a:t>
            </a:r>
            <a:endParaRPr lang="en-US" sz="1250" dirty="0"/>
          </a:p>
        </p:txBody>
      </p:sp>
      <p:sp>
        <p:nvSpPr>
          <p:cNvPr id="23" name="Text 20"/>
          <p:cNvSpPr/>
          <p:nvPr/>
        </p:nvSpPr>
        <p:spPr>
          <a:xfrm>
            <a:off x="7483435" y="6670834"/>
            <a:ext cx="6399490" cy="263009"/>
          </a:xfrm>
          <a:prstGeom prst="rect">
            <a:avLst/>
          </a:prstGeom>
          <a:noFill/>
          <a:ln/>
        </p:spPr>
        <p:txBody>
          <a:bodyPr wrap="none" lIns="0" tIns="0" rIns="0" bIns="0" rtlCol="0" anchor="t"/>
          <a:lstStyle/>
          <a:p>
            <a:pPr marL="0" indent="0" algn="l">
              <a:lnSpc>
                <a:spcPts val="2050"/>
              </a:lnSpc>
              <a:buNone/>
            </a:pPr>
            <a:r>
              <a:rPr lang="en-US" sz="1250" dirty="0">
                <a:solidFill>
                  <a:srgbClr val="1C1D22"/>
                </a:solidFill>
                <a:latin typeface="Source Sans Pro" pitchFamily="34" charset="0"/>
                <a:ea typeface="Source Sans Pro" pitchFamily="34" charset="-122"/>
                <a:cs typeface="Source Sans Pro" pitchFamily="34" charset="-120"/>
              </a:rPr>
              <a:t>Graficación del progreso y registros automáticos por ensayo</a:t>
            </a:r>
            <a:endParaRPr lang="en-US" sz="1250" dirty="0"/>
          </a:p>
        </p:txBody>
      </p:sp>
      <p:sp>
        <p:nvSpPr>
          <p:cNvPr id="24" name="Shape 21"/>
          <p:cNvSpPr/>
          <p:nvPr/>
        </p:nvSpPr>
        <p:spPr>
          <a:xfrm>
            <a:off x="583049" y="7040047"/>
            <a:ext cx="13464302" cy="475417"/>
          </a:xfrm>
          <a:prstGeom prst="rect">
            <a:avLst/>
          </a:prstGeom>
          <a:solidFill>
            <a:srgbClr val="FFFFFF">
              <a:alpha val="4000"/>
            </a:srgbClr>
          </a:solidFill>
          <a:ln/>
        </p:spPr>
      </p:sp>
      <p:sp>
        <p:nvSpPr>
          <p:cNvPr id="25" name="Text 22"/>
          <p:cNvSpPr/>
          <p:nvPr/>
        </p:nvSpPr>
        <p:spPr>
          <a:xfrm>
            <a:off x="747474" y="7146250"/>
            <a:ext cx="6399490" cy="263009"/>
          </a:xfrm>
          <a:prstGeom prst="rect">
            <a:avLst/>
          </a:prstGeom>
          <a:noFill/>
          <a:ln/>
        </p:spPr>
        <p:txBody>
          <a:bodyPr wrap="none" lIns="0" tIns="0" rIns="0" bIns="0" rtlCol="0" anchor="t"/>
          <a:lstStyle/>
          <a:p>
            <a:pPr marL="0" indent="0" algn="l">
              <a:lnSpc>
                <a:spcPts val="2050"/>
              </a:lnSpc>
              <a:buNone/>
            </a:pPr>
            <a:r>
              <a:rPr lang="en-US" sz="1250" dirty="0">
                <a:solidFill>
                  <a:srgbClr val="1C1D22"/>
                </a:solidFill>
                <a:latin typeface="Source Sans Pro" pitchFamily="34" charset="0"/>
                <a:ea typeface="Source Sans Pro" pitchFamily="34" charset="-122"/>
                <a:cs typeface="Source Sans Pro" pitchFamily="34" charset="-120"/>
              </a:rPr>
              <a:t>Persistencia y checkpoints</a:t>
            </a:r>
            <a:endParaRPr lang="en-US" sz="1250" dirty="0"/>
          </a:p>
        </p:txBody>
      </p:sp>
      <p:sp>
        <p:nvSpPr>
          <p:cNvPr id="26" name="Text 23"/>
          <p:cNvSpPr/>
          <p:nvPr/>
        </p:nvSpPr>
        <p:spPr>
          <a:xfrm>
            <a:off x="7483435" y="7146250"/>
            <a:ext cx="6399490" cy="263009"/>
          </a:xfrm>
          <a:prstGeom prst="rect">
            <a:avLst/>
          </a:prstGeom>
          <a:noFill/>
          <a:ln/>
        </p:spPr>
        <p:txBody>
          <a:bodyPr wrap="none" lIns="0" tIns="0" rIns="0" bIns="0" rtlCol="0" anchor="t"/>
          <a:lstStyle/>
          <a:p>
            <a:pPr marL="0" indent="0" algn="l">
              <a:lnSpc>
                <a:spcPts val="2050"/>
              </a:lnSpc>
              <a:buNone/>
            </a:pPr>
            <a:r>
              <a:rPr lang="en-US" sz="1250" dirty="0">
                <a:solidFill>
                  <a:srgbClr val="1C1D22"/>
                </a:solidFill>
                <a:latin typeface="Source Sans Pro" pitchFamily="34" charset="0"/>
                <a:ea typeface="Source Sans Pro" pitchFamily="34" charset="-122"/>
                <a:cs typeface="Source Sans Pro" pitchFamily="34" charset="-120"/>
              </a:rPr>
              <a:t>Se puede retomar desde una sesión interrumpida</a:t>
            </a:r>
            <a:endParaRPr lang="en-US" sz="12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4" name="Text 1"/>
          <p:cNvSpPr/>
          <p:nvPr/>
        </p:nvSpPr>
        <p:spPr>
          <a:xfrm>
            <a:off x="672346" y="1578232"/>
            <a:ext cx="5567482" cy="480179"/>
          </a:xfrm>
          <a:prstGeom prst="rect">
            <a:avLst/>
          </a:prstGeom>
          <a:noFill/>
          <a:ln/>
        </p:spPr>
        <p:txBody>
          <a:bodyPr wrap="none" lIns="0" tIns="0" rIns="0" bIns="0" rtlCol="0" anchor="t"/>
          <a:lstStyle/>
          <a:p>
            <a:pPr marL="0" indent="0" algn="l">
              <a:lnSpc>
                <a:spcPts val="3750"/>
              </a:lnSpc>
              <a:buNone/>
            </a:pPr>
            <a:r>
              <a:rPr lang="en-US" sz="360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Ventajas para proyectos reales</a:t>
            </a:r>
            <a:endParaRPr lang="en-US" sz="3600" dirty="0">
              <a:latin typeface="Source Sans Pro" panose="020B0503030403020204" pitchFamily="34" charset="0"/>
              <a:ea typeface="Source Sans Pro" panose="020B0503030403020204" pitchFamily="34" charset="0"/>
            </a:endParaRPr>
          </a:p>
        </p:txBody>
      </p:sp>
      <p:sp>
        <p:nvSpPr>
          <p:cNvPr id="5" name="Shape 2"/>
          <p:cNvSpPr/>
          <p:nvPr/>
        </p:nvSpPr>
        <p:spPr>
          <a:xfrm>
            <a:off x="672346" y="3084195"/>
            <a:ext cx="7799308" cy="4318159"/>
          </a:xfrm>
          <a:prstGeom prst="roundRect">
            <a:avLst>
              <a:gd name="adj" fmla="val 1869"/>
            </a:avLst>
          </a:prstGeom>
          <a:noFill/>
          <a:ln w="7620">
            <a:solidFill>
              <a:srgbClr val="000000">
                <a:alpha val="8000"/>
              </a:srgbClr>
            </a:solidFill>
            <a:prstDash val="solid"/>
          </a:ln>
        </p:spPr>
      </p:sp>
      <p:sp>
        <p:nvSpPr>
          <p:cNvPr id="6" name="Shape 3"/>
          <p:cNvSpPr/>
          <p:nvPr/>
        </p:nvSpPr>
        <p:spPr>
          <a:xfrm>
            <a:off x="679966" y="3091815"/>
            <a:ext cx="7784068" cy="860584"/>
          </a:xfrm>
          <a:prstGeom prst="rect">
            <a:avLst/>
          </a:prstGeom>
          <a:solidFill>
            <a:srgbClr val="FFFFFF">
              <a:alpha val="4000"/>
            </a:srgbClr>
          </a:solidFill>
          <a:ln/>
        </p:spPr>
      </p:sp>
      <p:sp>
        <p:nvSpPr>
          <p:cNvPr id="7" name="Text 4"/>
          <p:cNvSpPr/>
          <p:nvPr/>
        </p:nvSpPr>
        <p:spPr>
          <a:xfrm>
            <a:off x="872014" y="3214688"/>
            <a:ext cx="3504128" cy="307419"/>
          </a:xfrm>
          <a:prstGeom prst="rect">
            <a:avLst/>
          </a:prstGeom>
          <a:noFill/>
          <a:ln/>
        </p:spPr>
        <p:txBody>
          <a:bodyPr wrap="none" lIns="0" tIns="0" rIns="0" bIns="0" rtlCol="0" anchor="t"/>
          <a:lstStyle/>
          <a:p>
            <a:pPr marL="0" indent="0" algn="l">
              <a:lnSpc>
                <a:spcPts val="2400"/>
              </a:lnSpc>
              <a:buNone/>
            </a:pPr>
            <a:r>
              <a:rPr lang="en-US" sz="1500" dirty="0">
                <a:solidFill>
                  <a:srgbClr val="1C1D22"/>
                </a:solidFill>
                <a:latin typeface="Source Sans Pro" pitchFamily="34" charset="0"/>
                <a:ea typeface="Source Sans Pro" pitchFamily="34" charset="-122"/>
                <a:cs typeface="Source Sans Pro" pitchFamily="34" charset="-120"/>
              </a:rPr>
              <a:t>Reducción del tiempo de búsqueda</a:t>
            </a:r>
            <a:endParaRPr lang="en-US" sz="1500" dirty="0"/>
          </a:p>
        </p:txBody>
      </p:sp>
      <p:sp>
        <p:nvSpPr>
          <p:cNvPr id="8" name="Text 5"/>
          <p:cNvSpPr/>
          <p:nvPr/>
        </p:nvSpPr>
        <p:spPr>
          <a:xfrm>
            <a:off x="4767858" y="3214688"/>
            <a:ext cx="3504128" cy="614839"/>
          </a:xfrm>
          <a:prstGeom prst="rect">
            <a:avLst/>
          </a:prstGeom>
          <a:noFill/>
          <a:ln/>
        </p:spPr>
        <p:txBody>
          <a:bodyPr wrap="square" lIns="0" tIns="0" rIns="0" bIns="0" rtlCol="0" anchor="t"/>
          <a:lstStyle/>
          <a:p>
            <a:pPr marL="0" indent="0" algn="l">
              <a:lnSpc>
                <a:spcPts val="2400"/>
              </a:lnSpc>
              <a:buNone/>
            </a:pPr>
            <a:r>
              <a:rPr lang="en-US" sz="1500" dirty="0">
                <a:solidFill>
                  <a:srgbClr val="1C1D22"/>
                </a:solidFill>
                <a:latin typeface="Source Sans Pro" pitchFamily="34" charset="0"/>
                <a:ea typeface="Source Sans Pro" pitchFamily="34" charset="-122"/>
                <a:cs typeface="Source Sans Pro" pitchFamily="34" charset="-120"/>
              </a:rPr>
              <a:t>Menos combinaciones probadas para obtener buenos resultados</a:t>
            </a:r>
            <a:endParaRPr lang="en-US" sz="1500" dirty="0"/>
          </a:p>
        </p:txBody>
      </p:sp>
      <p:sp>
        <p:nvSpPr>
          <p:cNvPr id="9" name="Shape 6"/>
          <p:cNvSpPr/>
          <p:nvPr/>
        </p:nvSpPr>
        <p:spPr>
          <a:xfrm>
            <a:off x="679966" y="3952399"/>
            <a:ext cx="7784068" cy="860584"/>
          </a:xfrm>
          <a:prstGeom prst="rect">
            <a:avLst/>
          </a:prstGeom>
          <a:solidFill>
            <a:srgbClr val="000000">
              <a:alpha val="4000"/>
            </a:srgbClr>
          </a:solidFill>
          <a:ln/>
        </p:spPr>
      </p:sp>
      <p:sp>
        <p:nvSpPr>
          <p:cNvPr id="10" name="Text 7"/>
          <p:cNvSpPr/>
          <p:nvPr/>
        </p:nvSpPr>
        <p:spPr>
          <a:xfrm>
            <a:off x="872014" y="4075271"/>
            <a:ext cx="3504128" cy="307419"/>
          </a:xfrm>
          <a:prstGeom prst="rect">
            <a:avLst/>
          </a:prstGeom>
          <a:noFill/>
          <a:ln/>
        </p:spPr>
        <p:txBody>
          <a:bodyPr wrap="none" lIns="0" tIns="0" rIns="0" bIns="0" rtlCol="0" anchor="t"/>
          <a:lstStyle/>
          <a:p>
            <a:pPr marL="0" indent="0" algn="l">
              <a:lnSpc>
                <a:spcPts val="2400"/>
              </a:lnSpc>
              <a:buNone/>
            </a:pPr>
            <a:r>
              <a:rPr lang="en-US" sz="1500" dirty="0">
                <a:solidFill>
                  <a:srgbClr val="1C1D22"/>
                </a:solidFill>
                <a:latin typeface="Source Sans Pro" pitchFamily="34" charset="0"/>
                <a:ea typeface="Source Sans Pro" pitchFamily="34" charset="-122"/>
                <a:cs typeface="Source Sans Pro" pitchFamily="34" charset="-120"/>
              </a:rPr>
              <a:t>Optimización con bajo esfuerzo</a:t>
            </a:r>
            <a:endParaRPr lang="en-US" sz="1500" dirty="0"/>
          </a:p>
        </p:txBody>
      </p:sp>
      <p:sp>
        <p:nvSpPr>
          <p:cNvPr id="11" name="Text 8"/>
          <p:cNvSpPr/>
          <p:nvPr/>
        </p:nvSpPr>
        <p:spPr>
          <a:xfrm>
            <a:off x="4767858" y="4075271"/>
            <a:ext cx="3504128" cy="614839"/>
          </a:xfrm>
          <a:prstGeom prst="rect">
            <a:avLst/>
          </a:prstGeom>
          <a:noFill/>
          <a:ln/>
        </p:spPr>
        <p:txBody>
          <a:bodyPr wrap="square" lIns="0" tIns="0" rIns="0" bIns="0" rtlCol="0" anchor="t"/>
          <a:lstStyle/>
          <a:p>
            <a:pPr marL="0" indent="0" algn="l">
              <a:lnSpc>
                <a:spcPts val="2400"/>
              </a:lnSpc>
              <a:buNone/>
            </a:pPr>
            <a:r>
              <a:rPr lang="en-US" sz="1500" dirty="0">
                <a:solidFill>
                  <a:srgbClr val="1C1D22"/>
                </a:solidFill>
                <a:latin typeface="Source Sans Pro" pitchFamily="34" charset="0"/>
                <a:ea typeface="Source Sans Pro" pitchFamily="34" charset="-122"/>
                <a:cs typeface="Source Sans Pro" pitchFamily="34" charset="-120"/>
              </a:rPr>
              <a:t>Menor intervención manual, ideal para equipos con recursos limitados</a:t>
            </a:r>
            <a:endParaRPr lang="en-US" sz="1500" dirty="0"/>
          </a:p>
        </p:txBody>
      </p:sp>
      <p:sp>
        <p:nvSpPr>
          <p:cNvPr id="12" name="Shape 9"/>
          <p:cNvSpPr/>
          <p:nvPr/>
        </p:nvSpPr>
        <p:spPr>
          <a:xfrm>
            <a:off x="679966" y="4812983"/>
            <a:ext cx="7784068" cy="860584"/>
          </a:xfrm>
          <a:prstGeom prst="rect">
            <a:avLst/>
          </a:prstGeom>
          <a:solidFill>
            <a:srgbClr val="FFFFFF">
              <a:alpha val="4000"/>
            </a:srgbClr>
          </a:solidFill>
          <a:ln/>
        </p:spPr>
      </p:sp>
      <p:sp>
        <p:nvSpPr>
          <p:cNvPr id="13" name="Text 10"/>
          <p:cNvSpPr/>
          <p:nvPr/>
        </p:nvSpPr>
        <p:spPr>
          <a:xfrm>
            <a:off x="872014" y="4935855"/>
            <a:ext cx="3504128" cy="307419"/>
          </a:xfrm>
          <a:prstGeom prst="rect">
            <a:avLst/>
          </a:prstGeom>
          <a:noFill/>
          <a:ln/>
        </p:spPr>
        <p:txBody>
          <a:bodyPr wrap="none" lIns="0" tIns="0" rIns="0" bIns="0" rtlCol="0" anchor="t"/>
          <a:lstStyle/>
          <a:p>
            <a:pPr marL="0" indent="0" algn="l">
              <a:lnSpc>
                <a:spcPts val="2400"/>
              </a:lnSpc>
              <a:buNone/>
            </a:pPr>
            <a:r>
              <a:rPr lang="en-US" sz="1500" dirty="0">
                <a:solidFill>
                  <a:srgbClr val="1C1D22"/>
                </a:solidFill>
                <a:latin typeface="Source Sans Pro" pitchFamily="34" charset="0"/>
                <a:ea typeface="Source Sans Pro" pitchFamily="34" charset="-122"/>
                <a:cs typeface="Source Sans Pro" pitchFamily="34" charset="-120"/>
              </a:rPr>
              <a:t>Mejor trazabilidad</a:t>
            </a:r>
            <a:endParaRPr lang="en-US" sz="1500" dirty="0"/>
          </a:p>
        </p:txBody>
      </p:sp>
      <p:sp>
        <p:nvSpPr>
          <p:cNvPr id="14" name="Text 11"/>
          <p:cNvSpPr/>
          <p:nvPr/>
        </p:nvSpPr>
        <p:spPr>
          <a:xfrm>
            <a:off x="4767858" y="4935855"/>
            <a:ext cx="3504128" cy="614839"/>
          </a:xfrm>
          <a:prstGeom prst="rect">
            <a:avLst/>
          </a:prstGeom>
          <a:noFill/>
          <a:ln/>
        </p:spPr>
        <p:txBody>
          <a:bodyPr wrap="square" lIns="0" tIns="0" rIns="0" bIns="0" rtlCol="0" anchor="t"/>
          <a:lstStyle/>
          <a:p>
            <a:pPr marL="0" indent="0" algn="l">
              <a:lnSpc>
                <a:spcPts val="2400"/>
              </a:lnSpc>
              <a:buNone/>
            </a:pPr>
            <a:r>
              <a:rPr lang="en-US" sz="1500" dirty="0">
                <a:solidFill>
                  <a:srgbClr val="1C1D22"/>
                </a:solidFill>
                <a:latin typeface="Source Sans Pro" pitchFamily="34" charset="0"/>
                <a:ea typeface="Source Sans Pro" pitchFamily="34" charset="-122"/>
                <a:cs typeface="Source Sans Pro" pitchFamily="34" charset="-120"/>
              </a:rPr>
              <a:t>Se registran todos los ensayos y sus métricas automáticamente</a:t>
            </a:r>
            <a:endParaRPr lang="en-US" sz="1500" dirty="0"/>
          </a:p>
        </p:txBody>
      </p:sp>
      <p:sp>
        <p:nvSpPr>
          <p:cNvPr id="15" name="Shape 12"/>
          <p:cNvSpPr/>
          <p:nvPr/>
        </p:nvSpPr>
        <p:spPr>
          <a:xfrm>
            <a:off x="679966" y="5673566"/>
            <a:ext cx="7784068" cy="860584"/>
          </a:xfrm>
          <a:prstGeom prst="rect">
            <a:avLst/>
          </a:prstGeom>
          <a:solidFill>
            <a:srgbClr val="000000">
              <a:alpha val="4000"/>
            </a:srgbClr>
          </a:solidFill>
          <a:ln/>
        </p:spPr>
      </p:sp>
      <p:sp>
        <p:nvSpPr>
          <p:cNvPr id="16" name="Text 13"/>
          <p:cNvSpPr/>
          <p:nvPr/>
        </p:nvSpPr>
        <p:spPr>
          <a:xfrm>
            <a:off x="872014" y="5796439"/>
            <a:ext cx="3504128" cy="307419"/>
          </a:xfrm>
          <a:prstGeom prst="rect">
            <a:avLst/>
          </a:prstGeom>
          <a:noFill/>
          <a:ln/>
        </p:spPr>
        <p:txBody>
          <a:bodyPr wrap="none" lIns="0" tIns="0" rIns="0" bIns="0" rtlCol="0" anchor="t"/>
          <a:lstStyle/>
          <a:p>
            <a:pPr marL="0" indent="0" algn="l">
              <a:lnSpc>
                <a:spcPts val="2400"/>
              </a:lnSpc>
              <a:buNone/>
            </a:pPr>
            <a:r>
              <a:rPr lang="en-US" sz="1500" dirty="0">
                <a:solidFill>
                  <a:srgbClr val="1C1D22"/>
                </a:solidFill>
                <a:latin typeface="Source Sans Pro" pitchFamily="34" charset="0"/>
                <a:ea typeface="Source Sans Pro" pitchFamily="34" charset="-122"/>
                <a:cs typeface="Source Sans Pro" pitchFamily="34" charset="-120"/>
              </a:rPr>
              <a:t>Escalabilidad</a:t>
            </a:r>
            <a:endParaRPr lang="en-US" sz="1500" dirty="0"/>
          </a:p>
        </p:txBody>
      </p:sp>
      <p:sp>
        <p:nvSpPr>
          <p:cNvPr id="17" name="Text 14"/>
          <p:cNvSpPr/>
          <p:nvPr/>
        </p:nvSpPr>
        <p:spPr>
          <a:xfrm>
            <a:off x="4767858" y="5796439"/>
            <a:ext cx="3504128" cy="614839"/>
          </a:xfrm>
          <a:prstGeom prst="rect">
            <a:avLst/>
          </a:prstGeom>
          <a:noFill/>
          <a:ln/>
        </p:spPr>
        <p:txBody>
          <a:bodyPr wrap="square" lIns="0" tIns="0" rIns="0" bIns="0" rtlCol="0" anchor="t"/>
          <a:lstStyle/>
          <a:p>
            <a:pPr marL="0" indent="0" algn="l">
              <a:lnSpc>
                <a:spcPts val="2400"/>
              </a:lnSpc>
              <a:buNone/>
            </a:pPr>
            <a:r>
              <a:rPr lang="en-US" sz="1500" dirty="0">
                <a:solidFill>
                  <a:srgbClr val="1C1D22"/>
                </a:solidFill>
                <a:latin typeface="Source Sans Pro" pitchFamily="34" charset="0"/>
                <a:ea typeface="Source Sans Pro" pitchFamily="34" charset="-122"/>
                <a:cs typeface="Source Sans Pro" pitchFamily="34" charset="-120"/>
              </a:rPr>
              <a:t>Puede escalarse desde un notebook a un clúster distribuido</a:t>
            </a:r>
            <a:endParaRPr lang="en-US" sz="1500" dirty="0"/>
          </a:p>
        </p:txBody>
      </p:sp>
      <p:sp>
        <p:nvSpPr>
          <p:cNvPr id="18" name="Shape 15"/>
          <p:cNvSpPr/>
          <p:nvPr/>
        </p:nvSpPr>
        <p:spPr>
          <a:xfrm>
            <a:off x="679966" y="6534150"/>
            <a:ext cx="7784068" cy="860584"/>
          </a:xfrm>
          <a:prstGeom prst="rect">
            <a:avLst/>
          </a:prstGeom>
          <a:solidFill>
            <a:srgbClr val="FFFFFF">
              <a:alpha val="4000"/>
            </a:srgbClr>
          </a:solidFill>
          <a:ln/>
        </p:spPr>
      </p:sp>
      <p:sp>
        <p:nvSpPr>
          <p:cNvPr id="19" name="Text 16"/>
          <p:cNvSpPr/>
          <p:nvPr/>
        </p:nvSpPr>
        <p:spPr>
          <a:xfrm>
            <a:off x="872014" y="6657023"/>
            <a:ext cx="3504128" cy="307419"/>
          </a:xfrm>
          <a:prstGeom prst="rect">
            <a:avLst/>
          </a:prstGeom>
          <a:noFill/>
          <a:ln/>
        </p:spPr>
        <p:txBody>
          <a:bodyPr wrap="none" lIns="0" tIns="0" rIns="0" bIns="0" rtlCol="0" anchor="t"/>
          <a:lstStyle/>
          <a:p>
            <a:pPr marL="0" indent="0" algn="l">
              <a:lnSpc>
                <a:spcPts val="2400"/>
              </a:lnSpc>
              <a:buNone/>
            </a:pPr>
            <a:r>
              <a:rPr lang="en-US" sz="1500" dirty="0">
                <a:solidFill>
                  <a:srgbClr val="1C1D22"/>
                </a:solidFill>
                <a:latin typeface="Source Sans Pro" pitchFamily="34" charset="0"/>
                <a:ea typeface="Source Sans Pro" pitchFamily="34" charset="-122"/>
                <a:cs typeface="Source Sans Pro" pitchFamily="34" charset="-120"/>
              </a:rPr>
              <a:t>Adaptación continua</a:t>
            </a:r>
            <a:endParaRPr lang="en-US" sz="1500" dirty="0"/>
          </a:p>
        </p:txBody>
      </p:sp>
      <p:sp>
        <p:nvSpPr>
          <p:cNvPr id="20" name="Text 17"/>
          <p:cNvSpPr/>
          <p:nvPr/>
        </p:nvSpPr>
        <p:spPr>
          <a:xfrm>
            <a:off x="4767858" y="6657023"/>
            <a:ext cx="3504128" cy="614839"/>
          </a:xfrm>
          <a:prstGeom prst="rect">
            <a:avLst/>
          </a:prstGeom>
          <a:noFill/>
          <a:ln/>
        </p:spPr>
        <p:txBody>
          <a:bodyPr wrap="square" lIns="0" tIns="0" rIns="0" bIns="0" rtlCol="0" anchor="t"/>
          <a:lstStyle/>
          <a:p>
            <a:pPr marL="0" indent="0" algn="l">
              <a:lnSpc>
                <a:spcPts val="2400"/>
              </a:lnSpc>
              <a:buNone/>
            </a:pPr>
            <a:r>
              <a:rPr lang="en-US" sz="1500" dirty="0">
                <a:solidFill>
                  <a:srgbClr val="1C1D22"/>
                </a:solidFill>
                <a:latin typeface="Source Sans Pro" pitchFamily="34" charset="0"/>
                <a:ea typeface="Source Sans Pro" pitchFamily="34" charset="-122"/>
                <a:cs typeface="Source Sans Pro" pitchFamily="34" charset="-120"/>
              </a:rPr>
              <a:t>Soporta tuning en tiempo real (ej: entrenamiento online, PBT)</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716524"/>
            <a:ext cx="12190809" cy="1417558"/>
          </a:xfrm>
          <a:prstGeom prst="rect">
            <a:avLst/>
          </a:prstGeom>
          <a:noFill/>
          <a:ln/>
        </p:spPr>
        <p:txBody>
          <a:bodyPr wrap="square" lIns="0" tIns="0" rIns="0" bIns="0" rtlCol="0" anchor="t"/>
          <a:lstStyle/>
          <a:p>
            <a:pPr marL="0" indent="0" algn="l">
              <a:lnSpc>
                <a:spcPts val="5550"/>
              </a:lnSpc>
              <a:buNone/>
            </a:pPr>
            <a:r>
              <a:rPr lang="en-US" sz="445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Características y Ventajas de las Librerías de Tuning Automatizado</a:t>
            </a:r>
            <a:endParaRPr lang="en-US" sz="4450" dirty="0">
              <a:latin typeface="Source Sans Pro" panose="020B0503030403020204" pitchFamily="34" charset="0"/>
              <a:ea typeface="Source Sans Pro" panose="020B0503030403020204" pitchFamily="34" charset="0"/>
            </a:endParaRPr>
          </a:p>
        </p:txBody>
      </p:sp>
      <p:sp>
        <p:nvSpPr>
          <p:cNvPr id="3" name="Text 1"/>
          <p:cNvSpPr/>
          <p:nvPr/>
        </p:nvSpPr>
        <p:spPr>
          <a:xfrm>
            <a:off x="793790" y="3474244"/>
            <a:ext cx="9260205" cy="566976"/>
          </a:xfrm>
          <a:prstGeom prst="rect">
            <a:avLst/>
          </a:prstGeom>
          <a:noFill/>
          <a:ln/>
        </p:spPr>
        <p:txBody>
          <a:bodyPr wrap="none" lIns="0" tIns="0" rIns="0" bIns="0" rtlCol="0" anchor="t"/>
          <a:lstStyle/>
          <a:p>
            <a:pPr marL="0" indent="0" algn="l">
              <a:lnSpc>
                <a:spcPts val="4450"/>
              </a:lnSpc>
              <a:buNone/>
            </a:pPr>
            <a:r>
              <a:rPr lang="en-US" sz="3550" b="1" dirty="0">
                <a:solidFill>
                  <a:srgbClr val="19414B"/>
                </a:solidFill>
                <a:latin typeface="Source Sans Pro" panose="020B0503030403020204" pitchFamily="34" charset="0"/>
                <a:ea typeface="Source Sans Pro" panose="020B0503030403020204" pitchFamily="34" charset="0"/>
                <a:cs typeface="Gilroy-ExtraBoldItalic Extra Bold" pitchFamily="34" charset="-120"/>
              </a:rPr>
              <a:t>¿Qué técnicas suelen utilizar internamente?</a:t>
            </a:r>
            <a:endParaRPr lang="en-US" sz="3550" dirty="0">
              <a:latin typeface="Source Sans Pro" panose="020B0503030403020204" pitchFamily="34" charset="0"/>
              <a:ea typeface="Source Sans Pro" panose="020B0503030403020204" pitchFamily="34" charset="0"/>
            </a:endParaRPr>
          </a:p>
        </p:txBody>
      </p:sp>
      <p:sp>
        <p:nvSpPr>
          <p:cNvPr id="4" name="Text 2"/>
          <p:cNvSpPr/>
          <p:nvPr/>
        </p:nvSpPr>
        <p:spPr>
          <a:xfrm>
            <a:off x="793790" y="4381381"/>
            <a:ext cx="121908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C1D22"/>
                </a:solidFill>
                <a:latin typeface="Source Sans Pro" pitchFamily="34" charset="0"/>
                <a:ea typeface="Source Sans Pro" pitchFamily="34" charset="-122"/>
                <a:cs typeface="Source Sans Pro" pitchFamily="34" charset="-120"/>
              </a:rPr>
              <a:t>Optimización Bayesiana (TPE, Gaussian Process)</a:t>
            </a:r>
            <a:endParaRPr lang="en-US" sz="1750" dirty="0"/>
          </a:p>
        </p:txBody>
      </p:sp>
      <p:sp>
        <p:nvSpPr>
          <p:cNvPr id="5" name="Text 3"/>
          <p:cNvSpPr/>
          <p:nvPr/>
        </p:nvSpPr>
        <p:spPr>
          <a:xfrm>
            <a:off x="793790" y="4823579"/>
            <a:ext cx="121908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C1D22"/>
                </a:solidFill>
                <a:latin typeface="Source Sans Pro" pitchFamily="34" charset="0"/>
                <a:ea typeface="Source Sans Pro" pitchFamily="34" charset="-122"/>
                <a:cs typeface="Source Sans Pro" pitchFamily="34" charset="-120"/>
              </a:rPr>
              <a:t>Random Search inteligente</a:t>
            </a:r>
            <a:endParaRPr lang="en-US" sz="1750" dirty="0"/>
          </a:p>
        </p:txBody>
      </p:sp>
      <p:sp>
        <p:nvSpPr>
          <p:cNvPr id="6" name="Text 4"/>
          <p:cNvSpPr/>
          <p:nvPr/>
        </p:nvSpPr>
        <p:spPr>
          <a:xfrm>
            <a:off x="793790" y="5265777"/>
            <a:ext cx="121908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C1D22"/>
                </a:solidFill>
                <a:latin typeface="Source Sans Pro" pitchFamily="34" charset="0"/>
                <a:ea typeface="Source Sans Pro" pitchFamily="34" charset="-122"/>
                <a:cs typeface="Source Sans Pro" pitchFamily="34" charset="-120"/>
              </a:rPr>
              <a:t>Algoritmos evolutivos</a:t>
            </a:r>
            <a:endParaRPr lang="en-US" sz="1750" dirty="0"/>
          </a:p>
        </p:txBody>
      </p:sp>
      <p:sp>
        <p:nvSpPr>
          <p:cNvPr id="7" name="Text 5"/>
          <p:cNvSpPr/>
          <p:nvPr/>
        </p:nvSpPr>
        <p:spPr>
          <a:xfrm>
            <a:off x="793790" y="5707975"/>
            <a:ext cx="121908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C1D22"/>
                </a:solidFill>
                <a:latin typeface="Source Sans Pro" pitchFamily="34" charset="0"/>
                <a:ea typeface="Source Sans Pro" pitchFamily="34" charset="-122"/>
                <a:cs typeface="Source Sans Pro" pitchFamily="34" charset="-120"/>
              </a:rPr>
              <a:t>Búsqueda en hiperespacios condicionales</a:t>
            </a:r>
            <a:endParaRPr lang="en-US" sz="1750" dirty="0"/>
          </a:p>
        </p:txBody>
      </p:sp>
      <p:sp>
        <p:nvSpPr>
          <p:cNvPr id="8" name="Text 6"/>
          <p:cNvSpPr/>
          <p:nvPr/>
        </p:nvSpPr>
        <p:spPr>
          <a:xfrm>
            <a:off x="793790" y="6150173"/>
            <a:ext cx="1219080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1C1D22"/>
                </a:solidFill>
                <a:latin typeface="Source Sans Pro" pitchFamily="34" charset="0"/>
                <a:ea typeface="Source Sans Pro" pitchFamily="34" charset="-122"/>
                <a:cs typeface="Source Sans Pro" pitchFamily="34" charset="-120"/>
              </a:rPr>
              <a:t>Pruning de ensayos que no mejoran</a:t>
            </a:r>
            <a:endParaRPr lang="en-US" sz="1750" dirty="0"/>
          </a:p>
        </p:txBody>
      </p:sp>
      <p:pic>
        <p:nvPicPr>
          <p:cNvPr id="9" name="Image 0" descr="preencoded.png"/>
          <p:cNvPicPr>
            <a:picLocks noChangeAspect="1"/>
          </p:cNvPicPr>
          <p:nvPr/>
        </p:nvPicPr>
        <p:blipFill>
          <a:blip r:embed="rId3"/>
          <a:stretch>
            <a:fillRect/>
          </a:stretch>
        </p:blipFill>
        <p:spPr>
          <a:xfrm>
            <a:off x="13213080" y="228600"/>
            <a:ext cx="1188720" cy="387429"/>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1668</Words>
  <Application>Microsoft Office PowerPoint</Application>
  <PresentationFormat>Personalizado</PresentationFormat>
  <Paragraphs>243</Paragraphs>
  <Slides>29</Slides>
  <Notes>24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29</vt:i4>
      </vt:variant>
    </vt:vector>
  </HeadingPairs>
  <TitlesOfParts>
    <vt:vector size="34" baseType="lpstr">
      <vt:lpstr>Arial</vt:lpstr>
      <vt:lpstr>Consolas</vt:lpstr>
      <vt:lpstr>Source Sans Pro</vt:lpstr>
      <vt:lpstr>Source Sans Pro Bold</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Catalina González</cp:lastModifiedBy>
  <cp:revision>3</cp:revision>
  <dcterms:created xsi:type="dcterms:W3CDTF">2025-05-28T15:58:08Z</dcterms:created>
  <dcterms:modified xsi:type="dcterms:W3CDTF">2025-06-10T19:13:56Z</dcterms:modified>
</cp:coreProperties>
</file>